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Aileron" pitchFamily="2" charset="77"/>
      <p:regular r:id="rId33"/>
    </p:embeddedFont>
    <p:embeddedFont>
      <p:font typeface="Aileron Heavy" pitchFamily="2" charset="77"/>
      <p:regular r:id="rId34"/>
      <p:bold r:id="rId35"/>
    </p:embeddedFont>
    <p:embeddedFont>
      <p:font typeface="Anton" pitchFamily="2" charset="77"/>
      <p:regular r:id="rId36"/>
    </p:embeddedFont>
    <p:embeddedFont>
      <p:font typeface="Cormorant SC Bold" pitchFamily="2" charset="77"/>
      <p:regular r:id="rId37"/>
      <p:bold r:id="rId38"/>
    </p:embeddedFont>
    <p:embeddedFont>
      <p:font typeface="Nunito" pitchFamily="2" charset="77"/>
      <p:regular r:id="rId39"/>
      <p:bold r:id="rId40"/>
      <p:italic r:id="rId41"/>
      <p:boldItalic r:id="rId42"/>
    </p:embeddedFont>
    <p:embeddedFont>
      <p:font typeface="Nunito Bold" pitchFamily="2" charset="77"/>
      <p:regular r:id="rId43"/>
      <p:bold r:id="rId44"/>
    </p:embeddedFont>
    <p:embeddedFont>
      <p:font typeface="Nunito Bold Italics" pitchFamily="2" charset="77"/>
      <p:regular r:id="rId45"/>
      <p:bold r:id="rId46"/>
      <p:italic r:id="rId47"/>
      <p:boldItalic r:id="rId48"/>
    </p:embeddedFont>
    <p:embeddedFont>
      <p:font typeface="Nunito Light" panose="020F0302020204030204" pitchFamily="3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5"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Facial Expression  of tone of voice are 2 things that are brain mirrors. So if you see pictures like these: (happy children) your brain fires neurons as if you are smiling and if you see pictures like this (sad children) same thing. So if your brain is exposed to such content over and over again it reacts as if it has been exposed to the same distress.</a:t>
            </a:r>
          </a:p>
          <a:p>
            <a:endParaRPr lang="en-US"/>
          </a:p>
          <a:p>
            <a:r>
              <a:rPr lang="en-US"/>
              <a:t>But trauma doesn’t just affect the brain and mind. It also affects the body.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 minutes)</a:t>
            </a:r>
          </a:p>
          <a:p>
            <a:endParaRPr lang="en-US"/>
          </a:p>
          <a:p>
            <a:r>
              <a:rPr lang="en-US"/>
              <a:t>Body Sensations</a:t>
            </a:r>
          </a:p>
          <a:p>
            <a:r>
              <a:rPr lang="en-US"/>
              <a:t>These physical sensations may indicate underlying stress, anxiety, or emotional strain. Notice where you feel sensations in your body and what emotions may be associated with them.</a:t>
            </a:r>
          </a:p>
          <a:p>
            <a:endParaRPr lang="en-US"/>
          </a:p>
          <a:p>
            <a:r>
              <a:rPr lang="en-US"/>
              <a:t>Physical Symptoms</a:t>
            </a:r>
          </a:p>
          <a:p>
            <a:r>
              <a:rPr lang="en-US"/>
              <a:t>These symptoms may be indicative of underlying psychological hazards. Listen to your body's messages and seek support to address any physical symptoms you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 minutes)</a:t>
            </a:r>
          </a:p>
          <a:p>
            <a:r>
              <a:rPr lang="en-US"/>
              <a:t>Experiential exercise </a:t>
            </a:r>
          </a:p>
          <a:p>
            <a:endParaRPr lang="en-US"/>
          </a:p>
          <a:p>
            <a:r>
              <a:rPr lang="en-US"/>
              <a:t>Take a few moments to think about a client you find challenging or difficult to work with. Consider a recent interaction or a recurring situation that evokes small amount of discomfort or frustration. </a:t>
            </a:r>
          </a:p>
          <a:p>
            <a:endParaRPr lang="en-US"/>
          </a:p>
          <a:p>
            <a:r>
              <a:rPr lang="en-US"/>
              <a:t>Close your eyes if comfortable and tune into your body. Notice any sensations that arise as you think about this client. Pay attention to areas of tension, tightness, discomfort, or other physical sensations you may experience.</a:t>
            </a:r>
          </a:p>
          <a:p>
            <a:endParaRPr lang="en-US"/>
          </a:p>
          <a:p>
            <a:r>
              <a:rPr lang="en-US"/>
              <a:t>Take note of these bodily sensations without judgment, allowing yourself to fully acknowledge and experience them in the present moment.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shift your focus to a client you enjoy working with or have a positive relationship with. Visualise a recent interaction or recall a specific moment that brings joy or satisfaction.</a:t>
            </a:r>
          </a:p>
          <a:p>
            <a:endParaRPr lang="en-US"/>
          </a:p>
          <a:p>
            <a:r>
              <a:rPr lang="en-US"/>
              <a:t>Once again, close your eyes if comfortable and tune into your body. Notice any sensations that arise as you think about this client. Pay attention to areas of relaxation, ease, warmth, or other physical sensations you may experience.</a:t>
            </a:r>
          </a:p>
          <a:p>
            <a:endParaRPr lang="en-US"/>
          </a:p>
          <a:p>
            <a:r>
              <a:rPr lang="en-US"/>
              <a:t>Take note of these bodily sensations, allowing yourself to fully immerse in the feelings of connection and positivity associated with this client.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minutes) </a:t>
            </a:r>
          </a:p>
          <a:p>
            <a:endParaRPr lang="en-US"/>
          </a:p>
          <a:p>
            <a:r>
              <a:rPr lang="en-US"/>
              <a:t>Distribute the self-care questionnaire to participants.</a:t>
            </a:r>
          </a:p>
          <a:p>
            <a:endParaRPr lang="en-US"/>
          </a:p>
          <a:p>
            <a:r>
              <a:rPr lang="en-US"/>
              <a:t>Explain that the questionnaire will help gauge participants' current level of self-care practices and attitudes towards well-being. This is for reflection purposes only.</a:t>
            </a:r>
          </a:p>
          <a:p>
            <a:endParaRPr lang="en-US"/>
          </a:p>
          <a:p>
            <a:r>
              <a:rPr lang="en-US"/>
              <a:t>Instruct participants to take a few minutes to complete the questionnaire individually.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Somatic psychotherapy looks at the connection of the mind and body </a:t>
            </a:r>
          </a:p>
          <a:p>
            <a:endParaRPr lang="en-US"/>
          </a:p>
          <a:p>
            <a:r>
              <a:rPr lang="en-US"/>
              <a:t>impact one, it may impact the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 </a:t>
            </a:r>
          </a:p>
          <a:p>
            <a:r>
              <a:rPr lang="en-US"/>
              <a:t>Defusion - I am having the thought that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https://www.youtube.com/watch?v=8myYyMg1fFE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 minutes)</a:t>
            </a:r>
          </a:p>
          <a:p>
            <a:endParaRPr lang="en-US"/>
          </a:p>
          <a:p>
            <a:r>
              <a:rPr lang="en-US"/>
              <a:t>Provide participants with the Personal Plan worksheet to guide their individual reflection and planning process.</a:t>
            </a:r>
          </a:p>
          <a:p>
            <a:endParaRPr lang="en-US"/>
          </a:p>
          <a:p>
            <a:r>
              <a:rPr lang="en-US"/>
              <a:t>Instruct participants to take the next 10 minutes to reflect on the information learned in the session and create their personalised risk management plan.</a:t>
            </a:r>
          </a:p>
          <a:p>
            <a:endParaRPr lang="en-US"/>
          </a:p>
          <a:p>
            <a:r>
              <a:rPr lang="en-US"/>
              <a:t>Encourage participants to consider their own roles, responsibilities, and specific challenges they may face in their caregiving roles.</a:t>
            </a:r>
          </a:p>
          <a:p>
            <a:endParaRPr lang="en-US"/>
          </a:p>
          <a:p>
            <a:r>
              <a:rPr lang="en-US"/>
              <a:t>Prompt participants to identify specific strategies and actions they can take to mitigate the risk of psychological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if you could fill in the feedback form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trauma literature suggests only one variable reliably predicts the risk of VT: repeated exposure to traumatic material. Repeated exposure can intensify the body’s natural response and subsequently impact on how we think about ourselves, our relationships, others and the world.</a:t>
            </a:r>
          </a:p>
          <a:p>
            <a:endParaRPr lang="en-US"/>
          </a:p>
          <a:p>
            <a:r>
              <a:rPr lang="en-US"/>
              <a:t>The negative impact of secondary trauma exposure can resolve without lasting negative effects particularly if you recognise it and attend attend to it by utilising effective self-care strategies and accessing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your brain fired as though you are swinging a golf club. You just need to be familiar with the movement. They’ve shown ballerina’s picture of people doing martial arts and their brain fired as though they had engaged in the same movement. How does this relate to vicarious trauma: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761745" y="4899184"/>
            <a:ext cx="10287000" cy="488632"/>
          </a:xfrm>
          <a:custGeom>
            <a:avLst/>
            <a:gdLst/>
            <a:ahLst/>
            <a:cxnLst/>
            <a:rect l="l" t="t" r="r" b="b"/>
            <a:pathLst>
              <a:path w="10287000" h="488632">
                <a:moveTo>
                  <a:pt x="0" y="0"/>
                </a:moveTo>
                <a:lnTo>
                  <a:pt x="10287000" y="0"/>
                </a:lnTo>
                <a:lnTo>
                  <a:pt x="10287000" y="488632"/>
                </a:lnTo>
                <a:lnTo>
                  <a:pt x="0" y="4886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0" y="0"/>
            <a:ext cx="9660929" cy="10287000"/>
            <a:chOff x="0" y="0"/>
            <a:chExt cx="12881238" cy="1371600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881238" cy="13716000"/>
            </a:xfrm>
            <a:prstGeom prst="rect">
              <a:avLst/>
            </a:prstGeom>
          </p:spPr>
        </p:pic>
      </p:grpSp>
      <p:grpSp>
        <p:nvGrpSpPr>
          <p:cNvPr id="5" name="Group 5"/>
          <p:cNvGrpSpPr/>
          <p:nvPr/>
        </p:nvGrpSpPr>
        <p:grpSpPr>
          <a:xfrm>
            <a:off x="15911315" y="0"/>
            <a:ext cx="2376685" cy="2237780"/>
            <a:chOff x="0" y="0"/>
            <a:chExt cx="1230333" cy="1158427"/>
          </a:xfrm>
        </p:grpSpPr>
        <p:sp>
          <p:nvSpPr>
            <p:cNvPr id="6" name="Freeform 6"/>
            <p:cNvSpPr/>
            <p:nvPr/>
          </p:nvSpPr>
          <p:spPr>
            <a:xfrm>
              <a:off x="0" y="0"/>
              <a:ext cx="1230333" cy="1158427"/>
            </a:xfrm>
            <a:custGeom>
              <a:avLst/>
              <a:gdLst/>
              <a:ahLst/>
              <a:cxnLst/>
              <a:rect l="l" t="t" r="r" b="b"/>
              <a:pathLst>
                <a:path w="1230333" h="1158427">
                  <a:moveTo>
                    <a:pt x="0" y="0"/>
                  </a:moveTo>
                  <a:lnTo>
                    <a:pt x="1230333" y="0"/>
                  </a:lnTo>
                  <a:lnTo>
                    <a:pt x="1230333" y="1158427"/>
                  </a:lnTo>
                  <a:lnTo>
                    <a:pt x="0" y="1158427"/>
                  </a:lnTo>
                  <a:close/>
                </a:path>
              </a:pathLst>
            </a:custGeom>
            <a:solidFill>
              <a:srgbClr val="000000"/>
            </a:solidFill>
          </p:spPr>
          <p:txBody>
            <a:bodyPr/>
            <a:lstStyle/>
            <a:p>
              <a:endParaRPr lang="en-US"/>
            </a:p>
          </p:txBody>
        </p:sp>
      </p:grpSp>
      <p:grpSp>
        <p:nvGrpSpPr>
          <p:cNvPr id="7" name="Group 7"/>
          <p:cNvGrpSpPr/>
          <p:nvPr/>
        </p:nvGrpSpPr>
        <p:grpSpPr>
          <a:xfrm>
            <a:off x="15097837" y="2237780"/>
            <a:ext cx="813478" cy="790558"/>
            <a:chOff x="0" y="0"/>
            <a:chExt cx="1192011" cy="1158427"/>
          </a:xfrm>
        </p:grpSpPr>
        <p:sp>
          <p:nvSpPr>
            <p:cNvPr id="8" name="Freeform 8"/>
            <p:cNvSpPr/>
            <p:nvPr/>
          </p:nvSpPr>
          <p:spPr>
            <a:xfrm>
              <a:off x="0" y="0"/>
              <a:ext cx="1192011" cy="1158427"/>
            </a:xfrm>
            <a:custGeom>
              <a:avLst/>
              <a:gdLst/>
              <a:ahLst/>
              <a:cxnLst/>
              <a:rect l="l" t="t" r="r" b="b"/>
              <a:pathLst>
                <a:path w="1192011" h="1158427">
                  <a:moveTo>
                    <a:pt x="0" y="0"/>
                  </a:moveTo>
                  <a:lnTo>
                    <a:pt x="1192011" y="0"/>
                  </a:lnTo>
                  <a:lnTo>
                    <a:pt x="1192011" y="1158427"/>
                  </a:lnTo>
                  <a:lnTo>
                    <a:pt x="0" y="1158427"/>
                  </a:lnTo>
                  <a:close/>
                </a:path>
              </a:pathLst>
            </a:custGeom>
            <a:solidFill>
              <a:srgbClr val="000000"/>
            </a:solidFill>
          </p:spPr>
          <p:txBody>
            <a:bodyPr/>
            <a:lstStyle/>
            <a:p>
              <a:endParaRPr lang="en-US"/>
            </a:p>
          </p:txBody>
        </p:sp>
      </p:grpSp>
      <p:grpSp>
        <p:nvGrpSpPr>
          <p:cNvPr id="9" name="Group 9"/>
          <p:cNvGrpSpPr/>
          <p:nvPr/>
        </p:nvGrpSpPr>
        <p:grpSpPr>
          <a:xfrm>
            <a:off x="14906829" y="1413279"/>
            <a:ext cx="597747" cy="580906"/>
            <a:chOff x="0" y="0"/>
            <a:chExt cx="1192011" cy="1158427"/>
          </a:xfrm>
        </p:grpSpPr>
        <p:sp>
          <p:nvSpPr>
            <p:cNvPr id="10" name="Freeform 10"/>
            <p:cNvSpPr/>
            <p:nvPr/>
          </p:nvSpPr>
          <p:spPr>
            <a:xfrm>
              <a:off x="0" y="0"/>
              <a:ext cx="1192011" cy="1158427"/>
            </a:xfrm>
            <a:custGeom>
              <a:avLst/>
              <a:gdLst/>
              <a:ahLst/>
              <a:cxnLst/>
              <a:rect l="l" t="t" r="r" b="b"/>
              <a:pathLst>
                <a:path w="1192011" h="1158427">
                  <a:moveTo>
                    <a:pt x="0" y="0"/>
                  </a:moveTo>
                  <a:lnTo>
                    <a:pt x="1192011" y="0"/>
                  </a:lnTo>
                  <a:lnTo>
                    <a:pt x="1192011" y="1158427"/>
                  </a:lnTo>
                  <a:lnTo>
                    <a:pt x="0" y="1158427"/>
                  </a:lnTo>
                  <a:close/>
                </a:path>
              </a:pathLst>
            </a:custGeom>
            <a:solidFill>
              <a:srgbClr val="000000"/>
            </a:solidFill>
          </p:spPr>
          <p:txBody>
            <a:bodyPr/>
            <a:lstStyle/>
            <a:p>
              <a:endParaRPr lang="en-US"/>
            </a:p>
          </p:txBody>
        </p:sp>
      </p:grpSp>
      <p:grpSp>
        <p:nvGrpSpPr>
          <p:cNvPr id="11" name="Group 11"/>
          <p:cNvGrpSpPr/>
          <p:nvPr/>
        </p:nvGrpSpPr>
        <p:grpSpPr>
          <a:xfrm>
            <a:off x="16177323" y="2633059"/>
            <a:ext cx="597747" cy="580906"/>
            <a:chOff x="0" y="0"/>
            <a:chExt cx="1192011" cy="1158427"/>
          </a:xfrm>
        </p:grpSpPr>
        <p:sp>
          <p:nvSpPr>
            <p:cNvPr id="12" name="Freeform 12"/>
            <p:cNvSpPr/>
            <p:nvPr/>
          </p:nvSpPr>
          <p:spPr>
            <a:xfrm>
              <a:off x="0" y="0"/>
              <a:ext cx="1192011" cy="1158427"/>
            </a:xfrm>
            <a:custGeom>
              <a:avLst/>
              <a:gdLst/>
              <a:ahLst/>
              <a:cxnLst/>
              <a:rect l="l" t="t" r="r" b="b"/>
              <a:pathLst>
                <a:path w="1192011" h="1158427">
                  <a:moveTo>
                    <a:pt x="0" y="0"/>
                  </a:moveTo>
                  <a:lnTo>
                    <a:pt x="1192011" y="0"/>
                  </a:lnTo>
                  <a:lnTo>
                    <a:pt x="1192011" y="1158427"/>
                  </a:lnTo>
                  <a:lnTo>
                    <a:pt x="0" y="1158427"/>
                  </a:lnTo>
                  <a:close/>
                </a:path>
              </a:pathLst>
            </a:custGeom>
            <a:solidFill>
              <a:srgbClr val="000000"/>
            </a:solidFill>
          </p:spPr>
          <p:txBody>
            <a:bodyPr/>
            <a:lstStyle/>
            <a:p>
              <a:endParaRPr lang="en-US"/>
            </a:p>
          </p:txBody>
        </p:sp>
      </p:grpSp>
      <p:grpSp>
        <p:nvGrpSpPr>
          <p:cNvPr id="13" name="Group 13"/>
          <p:cNvGrpSpPr/>
          <p:nvPr/>
        </p:nvGrpSpPr>
        <p:grpSpPr>
          <a:xfrm>
            <a:off x="10667889" y="4290446"/>
            <a:ext cx="7221141" cy="2239590"/>
            <a:chOff x="0" y="0"/>
            <a:chExt cx="9628188" cy="2986120"/>
          </a:xfrm>
        </p:grpSpPr>
        <p:sp>
          <p:nvSpPr>
            <p:cNvPr id="14" name="TextBox 14"/>
            <p:cNvSpPr txBox="1"/>
            <p:nvPr/>
          </p:nvSpPr>
          <p:spPr>
            <a:xfrm>
              <a:off x="0" y="57150"/>
              <a:ext cx="9628188" cy="1176450"/>
            </a:xfrm>
            <a:prstGeom prst="rect">
              <a:avLst/>
            </a:prstGeom>
          </p:spPr>
          <p:txBody>
            <a:bodyPr lIns="0" tIns="0" rIns="0" bIns="0" rtlCol="0" anchor="t">
              <a:spAutoFit/>
            </a:bodyPr>
            <a:lstStyle/>
            <a:p>
              <a:pPr algn="l">
                <a:lnSpc>
                  <a:spcPts val="6710"/>
                </a:lnSpc>
              </a:pPr>
              <a:r>
                <a:rPr lang="en-US" sz="6100">
                  <a:solidFill>
                    <a:srgbClr val="000000"/>
                  </a:solidFill>
                  <a:latin typeface="Anton"/>
                  <a:ea typeface="Anton"/>
                  <a:cs typeface="Anton"/>
                  <a:sym typeface="Anton"/>
                </a:rPr>
                <a:t>BEYOND THE CASE:</a:t>
              </a:r>
            </a:p>
          </p:txBody>
        </p:sp>
        <p:sp>
          <p:nvSpPr>
            <p:cNvPr id="15" name="TextBox 15"/>
            <p:cNvSpPr txBox="1"/>
            <p:nvPr/>
          </p:nvSpPr>
          <p:spPr>
            <a:xfrm>
              <a:off x="0" y="1271612"/>
              <a:ext cx="8372582" cy="1714508"/>
            </a:xfrm>
            <a:prstGeom prst="rect">
              <a:avLst/>
            </a:prstGeom>
          </p:spPr>
          <p:txBody>
            <a:bodyPr lIns="0" tIns="0" rIns="0" bIns="0" rtlCol="0" anchor="t">
              <a:spAutoFit/>
            </a:bodyPr>
            <a:lstStyle/>
            <a:p>
              <a:pPr algn="l">
                <a:lnSpc>
                  <a:spcPts val="4950"/>
                </a:lnSpc>
              </a:pPr>
              <a:r>
                <a:rPr lang="en-US" sz="4500">
                  <a:solidFill>
                    <a:srgbClr val="000000"/>
                  </a:solidFill>
                  <a:latin typeface="Anton"/>
                  <a:ea typeface="Anton"/>
                  <a:cs typeface="Anton"/>
                  <a:sym typeface="Anton"/>
                </a:rPr>
                <a:t>VICARIOUS TRAUMA AWARENESS AND PREVENTION</a:t>
              </a:r>
            </a:p>
          </p:txBody>
        </p:sp>
      </p:grpSp>
      <p:sp>
        <p:nvSpPr>
          <p:cNvPr id="16" name="TextBox 16"/>
          <p:cNvSpPr txBox="1"/>
          <p:nvPr/>
        </p:nvSpPr>
        <p:spPr>
          <a:xfrm>
            <a:off x="10670302" y="7850959"/>
            <a:ext cx="4427536" cy="514350"/>
          </a:xfrm>
          <a:prstGeom prst="rect">
            <a:avLst/>
          </a:prstGeom>
        </p:spPr>
        <p:txBody>
          <a:bodyPr lIns="0" tIns="0" rIns="0" bIns="0" rtlCol="0" anchor="t">
            <a:spAutoFit/>
          </a:bodyPr>
          <a:lstStyle/>
          <a:p>
            <a:pPr algn="l">
              <a:lnSpc>
                <a:spcPts val="4200"/>
              </a:lnSpc>
            </a:pPr>
            <a:r>
              <a:rPr lang="en-US" sz="3000">
                <a:solidFill>
                  <a:srgbClr val="000000"/>
                </a:solidFill>
                <a:latin typeface="Nunito Light"/>
                <a:ea typeface="Nunito Light"/>
                <a:cs typeface="Nunito Light"/>
                <a:sym typeface="Nunito Light"/>
              </a:rPr>
              <a:t>ANISA VARASTEH</a:t>
            </a:r>
          </a:p>
        </p:txBody>
      </p:sp>
      <p:sp>
        <p:nvSpPr>
          <p:cNvPr id="17" name="TextBox 17"/>
          <p:cNvSpPr txBox="1"/>
          <p:nvPr/>
        </p:nvSpPr>
        <p:spPr>
          <a:xfrm>
            <a:off x="10667889" y="7568417"/>
            <a:ext cx="4427536" cy="339692"/>
          </a:xfrm>
          <a:prstGeom prst="rect">
            <a:avLst/>
          </a:prstGeom>
        </p:spPr>
        <p:txBody>
          <a:bodyPr lIns="0" tIns="0" rIns="0" bIns="0" rtlCol="0" anchor="t">
            <a:spAutoFit/>
          </a:bodyPr>
          <a:lstStyle/>
          <a:p>
            <a:pPr algn="just">
              <a:lnSpc>
                <a:spcPts val="2800"/>
              </a:lnSpc>
            </a:pPr>
            <a:r>
              <a:rPr lang="en-US" sz="2000">
                <a:solidFill>
                  <a:srgbClr val="000000"/>
                </a:solidFill>
                <a:latin typeface="Nunito Light"/>
                <a:ea typeface="Nunito Light"/>
                <a:cs typeface="Nunito Light"/>
                <a:sym typeface="Nunito Light"/>
              </a:rPr>
              <a:t>FACILITATED BY</a:t>
            </a:r>
          </a:p>
        </p:txBody>
      </p:sp>
      <p:sp>
        <p:nvSpPr>
          <p:cNvPr id="18" name="Freeform 18"/>
          <p:cNvSpPr/>
          <p:nvPr/>
        </p:nvSpPr>
        <p:spPr>
          <a:xfrm>
            <a:off x="494155" y="697459"/>
            <a:ext cx="3926626" cy="1733642"/>
          </a:xfrm>
          <a:custGeom>
            <a:avLst/>
            <a:gdLst/>
            <a:ahLst/>
            <a:cxnLst/>
            <a:rect l="l" t="t" r="r" b="b"/>
            <a:pathLst>
              <a:path w="3926626" h="1733642">
                <a:moveTo>
                  <a:pt x="0" y="0"/>
                </a:moveTo>
                <a:lnTo>
                  <a:pt x="3926626" y="0"/>
                </a:lnTo>
                <a:lnTo>
                  <a:pt x="3926626" y="1733642"/>
                </a:lnTo>
                <a:lnTo>
                  <a:pt x="0" y="173364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7473223" cy="4972807"/>
          </a:xfrm>
          <a:custGeom>
            <a:avLst/>
            <a:gdLst/>
            <a:ahLst/>
            <a:cxnLst/>
            <a:rect l="l" t="t" r="r" b="b"/>
            <a:pathLst>
              <a:path w="7473223" h="4972807">
                <a:moveTo>
                  <a:pt x="0" y="0"/>
                </a:moveTo>
                <a:lnTo>
                  <a:pt x="7473223" y="0"/>
                </a:lnTo>
                <a:lnTo>
                  <a:pt x="7473223" y="4972807"/>
                </a:lnTo>
                <a:lnTo>
                  <a:pt x="0" y="497280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7928588" y="3062085"/>
            <a:ext cx="9486803" cy="6324535"/>
          </a:xfrm>
          <a:custGeom>
            <a:avLst/>
            <a:gdLst/>
            <a:ahLst/>
            <a:cxnLst/>
            <a:rect l="l" t="t" r="r" b="b"/>
            <a:pathLst>
              <a:path w="9486803" h="6324535">
                <a:moveTo>
                  <a:pt x="0" y="0"/>
                </a:moveTo>
                <a:lnTo>
                  <a:pt x="9486803" y="0"/>
                </a:lnTo>
                <a:lnTo>
                  <a:pt x="9486803" y="6324535"/>
                </a:lnTo>
                <a:lnTo>
                  <a:pt x="0" y="63245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65331" y="753963"/>
            <a:ext cx="13168612" cy="8779075"/>
          </a:xfrm>
          <a:custGeom>
            <a:avLst/>
            <a:gdLst/>
            <a:ahLst/>
            <a:cxnLst/>
            <a:rect l="l" t="t" r="r" b="b"/>
            <a:pathLst>
              <a:path w="13168612" h="8779075">
                <a:moveTo>
                  <a:pt x="0" y="0"/>
                </a:moveTo>
                <a:lnTo>
                  <a:pt x="13168612" y="0"/>
                </a:lnTo>
                <a:lnTo>
                  <a:pt x="13168612" y="8779074"/>
                </a:lnTo>
                <a:lnTo>
                  <a:pt x="0" y="877907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65331" y="753963"/>
            <a:ext cx="13168612" cy="8779075"/>
          </a:xfrm>
          <a:custGeom>
            <a:avLst/>
            <a:gdLst/>
            <a:ahLst/>
            <a:cxnLst/>
            <a:rect l="l" t="t" r="r" b="b"/>
            <a:pathLst>
              <a:path w="13168612" h="8779075">
                <a:moveTo>
                  <a:pt x="0" y="0"/>
                </a:moveTo>
                <a:lnTo>
                  <a:pt x="13168612" y="0"/>
                </a:lnTo>
                <a:lnTo>
                  <a:pt x="13168612" y="8779074"/>
                </a:lnTo>
                <a:lnTo>
                  <a:pt x="0" y="877907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0826296" y="5181600"/>
            <a:ext cx="6082867" cy="1416050"/>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HOW TRAUMA AFFECTS THE BODY </a:t>
            </a:r>
          </a:p>
        </p:txBody>
      </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AutoShape 7"/>
          <p:cNvSpPr/>
          <p:nvPr/>
        </p:nvSpPr>
        <p:spPr>
          <a:xfrm>
            <a:off x="1028700" y="3317856"/>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1028700"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59026" y="0"/>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TextBox 12"/>
          <p:cNvSpPr txBox="1"/>
          <p:nvPr/>
        </p:nvSpPr>
        <p:spPr>
          <a:xfrm>
            <a:off x="1028700" y="3729037"/>
            <a:ext cx="7684488" cy="5241925"/>
          </a:xfrm>
          <a:prstGeom prst="rect">
            <a:avLst/>
          </a:prstGeom>
        </p:spPr>
        <p:txBody>
          <a:bodyPr lIns="0" tIns="0" rIns="0" bIns="0" rtlCol="0" anchor="t">
            <a:spAutoFit/>
          </a:bodyPr>
          <a:lstStyle/>
          <a:p>
            <a:pPr algn="l">
              <a:lnSpc>
                <a:spcPts val="3499"/>
              </a:lnSpc>
            </a:pPr>
            <a:r>
              <a:rPr lang="en-US" sz="2499">
                <a:solidFill>
                  <a:srgbClr val="000000"/>
                </a:solidFill>
                <a:latin typeface="Nunito"/>
                <a:ea typeface="Nunito"/>
                <a:cs typeface="Nunito"/>
                <a:sym typeface="Nunito"/>
              </a:rPr>
              <a:t>When faced with a traumatic event, the body’s autonomic nervous system (ANS) activates the fight, flight, or freeze response.</a:t>
            </a:r>
          </a:p>
          <a:p>
            <a:pPr algn="l">
              <a:lnSpc>
                <a:spcPts val="3499"/>
              </a:lnSpc>
            </a:pPr>
            <a:endParaRPr lang="en-US" sz="2499">
              <a:solidFill>
                <a:srgbClr val="000000"/>
              </a:solidFill>
              <a:latin typeface="Nunito"/>
              <a:ea typeface="Nunito"/>
              <a:cs typeface="Nunito"/>
              <a:sym typeface="Nunito"/>
            </a:endParaRPr>
          </a:p>
          <a:p>
            <a:pPr marL="539749" lvl="1" indent="-269875" algn="l">
              <a:lnSpc>
                <a:spcPts val="3499"/>
              </a:lnSpc>
              <a:buFont typeface="Arial"/>
              <a:buChar char="•"/>
            </a:pPr>
            <a:r>
              <a:rPr lang="en-US" sz="2499" b="1">
                <a:solidFill>
                  <a:srgbClr val="000000"/>
                </a:solidFill>
                <a:latin typeface="Nunito Bold"/>
                <a:ea typeface="Nunito Bold"/>
                <a:cs typeface="Nunito Bold"/>
                <a:sym typeface="Nunito Bold"/>
              </a:rPr>
              <a:t>Fight Response</a:t>
            </a:r>
            <a:r>
              <a:rPr lang="en-US" sz="2499">
                <a:solidFill>
                  <a:srgbClr val="000000"/>
                </a:solidFill>
                <a:latin typeface="Nunito"/>
                <a:ea typeface="Nunito"/>
                <a:cs typeface="Nunito"/>
                <a:sym typeface="Nunito"/>
              </a:rPr>
              <a:t>: Prepares the body to confront the threat (e.g., increased heart rate, muscle tension).</a:t>
            </a:r>
          </a:p>
          <a:p>
            <a:pPr marL="539749" lvl="1" indent="-269875" algn="l">
              <a:lnSpc>
                <a:spcPts val="3499"/>
              </a:lnSpc>
              <a:buFont typeface="Arial"/>
              <a:buChar char="•"/>
            </a:pPr>
            <a:r>
              <a:rPr lang="en-US" sz="2499" b="1">
                <a:solidFill>
                  <a:srgbClr val="000000"/>
                </a:solidFill>
                <a:latin typeface="Nunito Bold"/>
                <a:ea typeface="Nunito Bold"/>
                <a:cs typeface="Nunito Bold"/>
                <a:sym typeface="Nunito Bold"/>
              </a:rPr>
              <a:t>Flight Response</a:t>
            </a:r>
            <a:r>
              <a:rPr lang="en-US" sz="2499">
                <a:solidFill>
                  <a:srgbClr val="000000"/>
                </a:solidFill>
                <a:latin typeface="Nunito"/>
                <a:ea typeface="Nunito"/>
                <a:cs typeface="Nunito"/>
                <a:sym typeface="Nunito"/>
              </a:rPr>
              <a:t>: Prepares the body to escape the threat (e.g., adrenaline surge, rapid breathing).</a:t>
            </a:r>
          </a:p>
          <a:p>
            <a:pPr marL="539749" lvl="1" indent="-269875" algn="l">
              <a:lnSpc>
                <a:spcPts val="3499"/>
              </a:lnSpc>
              <a:buFont typeface="Arial"/>
              <a:buChar char="•"/>
            </a:pPr>
            <a:r>
              <a:rPr lang="en-US" sz="2499" b="1">
                <a:solidFill>
                  <a:srgbClr val="000000"/>
                </a:solidFill>
                <a:latin typeface="Nunito Bold"/>
                <a:ea typeface="Nunito Bold"/>
                <a:cs typeface="Nunito Bold"/>
                <a:sym typeface="Nunito Bold"/>
              </a:rPr>
              <a:t>Freeze Response</a:t>
            </a:r>
            <a:r>
              <a:rPr lang="en-US" sz="2499">
                <a:solidFill>
                  <a:srgbClr val="000000"/>
                </a:solidFill>
                <a:latin typeface="Nunito"/>
                <a:ea typeface="Nunito"/>
                <a:cs typeface="Nunito"/>
                <a:sym typeface="Nunito"/>
              </a:rPr>
              <a:t>: Immobilises the body when neither fight nor flight seems possible (e.g., dissociation, feeling numb).</a:t>
            </a:r>
          </a:p>
        </p:txBody>
      </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1095375"/>
            <a:ext cx="7152398" cy="1845950"/>
          </a:xfrm>
          <a:prstGeom prst="rect">
            <a:avLst/>
          </a:prstGeom>
        </p:spPr>
        <p:txBody>
          <a:bodyPr lIns="0" tIns="0" rIns="0" bIns="0" rtlCol="0" anchor="t">
            <a:spAutoFit/>
          </a:bodyPr>
          <a:lstStyle/>
          <a:p>
            <a:pPr algn="l">
              <a:lnSpc>
                <a:spcPts val="7260"/>
              </a:lnSpc>
            </a:pPr>
            <a:r>
              <a:rPr lang="en-US" sz="6600">
                <a:solidFill>
                  <a:srgbClr val="000000"/>
                </a:solidFill>
                <a:latin typeface="Anton"/>
                <a:ea typeface="Anton"/>
                <a:cs typeface="Anton"/>
                <a:sym typeface="Anton"/>
              </a:rPr>
              <a:t>HOW THE BODY RESPONDS TO TRAUMA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AutoShape 7"/>
          <p:cNvSpPr/>
          <p:nvPr/>
        </p:nvSpPr>
        <p:spPr>
          <a:xfrm>
            <a:off x="1028700" y="32964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1028700"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59026" y="0"/>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TextBox 12"/>
          <p:cNvSpPr txBox="1"/>
          <p:nvPr/>
        </p:nvSpPr>
        <p:spPr>
          <a:xfrm>
            <a:off x="1028700" y="1095375"/>
            <a:ext cx="7152398" cy="2760350"/>
          </a:xfrm>
          <a:prstGeom prst="rect">
            <a:avLst/>
          </a:prstGeom>
        </p:spPr>
        <p:txBody>
          <a:bodyPr lIns="0" tIns="0" rIns="0" bIns="0" rtlCol="0" anchor="t">
            <a:spAutoFit/>
          </a:bodyPr>
          <a:lstStyle/>
          <a:p>
            <a:pPr algn="l">
              <a:lnSpc>
                <a:spcPts val="7260"/>
              </a:lnSpc>
            </a:pPr>
            <a:r>
              <a:rPr lang="en-US" sz="6600">
                <a:solidFill>
                  <a:srgbClr val="000000"/>
                </a:solidFill>
                <a:latin typeface="Anton"/>
                <a:ea typeface="Anton"/>
                <a:cs typeface="Anton"/>
                <a:sym typeface="Anton"/>
              </a:rPr>
              <a:t>SOMATIC SYMPTOMS OF VICARIOUS TRAUMA:</a:t>
            </a:r>
          </a:p>
          <a:p>
            <a:pPr algn="l">
              <a:lnSpc>
                <a:spcPts val="7260"/>
              </a:lnSpc>
            </a:pPr>
            <a:endParaRPr lang="en-US" sz="6600">
              <a:solidFill>
                <a:srgbClr val="000000"/>
              </a:solidFill>
              <a:latin typeface="Anton"/>
              <a:ea typeface="Anton"/>
              <a:cs typeface="Anton"/>
              <a:sym typeface="Anton"/>
            </a:endParaRPr>
          </a:p>
        </p:txBody>
      </p:sp>
      <p:sp>
        <p:nvSpPr>
          <p:cNvPr id="13" name="TextBox 13"/>
          <p:cNvSpPr txBox="1"/>
          <p:nvPr/>
        </p:nvSpPr>
        <p:spPr>
          <a:xfrm>
            <a:off x="1028700" y="3808100"/>
            <a:ext cx="7374102" cy="5241925"/>
          </a:xfrm>
          <a:prstGeom prst="rect">
            <a:avLst/>
          </a:prstGeom>
        </p:spPr>
        <p:txBody>
          <a:bodyPr lIns="0" tIns="0" rIns="0" bIns="0" rtlCol="0" anchor="t">
            <a:spAutoFit/>
          </a:bodyPr>
          <a:lstStyle/>
          <a:p>
            <a:pPr algn="l">
              <a:lnSpc>
                <a:spcPts val="3499"/>
              </a:lnSpc>
            </a:pPr>
            <a:r>
              <a:rPr lang="en-US" sz="2499" b="1">
                <a:solidFill>
                  <a:srgbClr val="000000"/>
                </a:solidFill>
                <a:latin typeface="Nunito Bold"/>
                <a:ea typeface="Nunito Bold"/>
                <a:cs typeface="Nunito Bold"/>
                <a:sym typeface="Nunito Bold"/>
              </a:rPr>
              <a:t>Chronic Pain:</a:t>
            </a:r>
          </a:p>
          <a:p>
            <a:pPr algn="l">
              <a:lnSpc>
                <a:spcPts val="3499"/>
              </a:lnSpc>
            </a:pPr>
            <a:r>
              <a:rPr lang="en-US" sz="2499">
                <a:solidFill>
                  <a:srgbClr val="000000"/>
                </a:solidFill>
                <a:latin typeface="Nunito"/>
                <a:ea typeface="Nunito"/>
                <a:cs typeface="Nunito"/>
                <a:sym typeface="Nunito"/>
              </a:rPr>
              <a:t>Persistent pain in the muscles, joints, or headaches can result from prolonged stress and tension.</a:t>
            </a:r>
          </a:p>
          <a:p>
            <a:pPr algn="l">
              <a:lnSpc>
                <a:spcPts val="3499"/>
              </a:lnSpc>
            </a:pPr>
            <a:endParaRPr lang="en-US" sz="2499">
              <a:solidFill>
                <a:srgbClr val="000000"/>
              </a:solidFill>
              <a:latin typeface="Nunito"/>
              <a:ea typeface="Nunito"/>
              <a:cs typeface="Nunito"/>
              <a:sym typeface="Nunito"/>
            </a:endParaRPr>
          </a:p>
          <a:p>
            <a:pPr algn="l">
              <a:lnSpc>
                <a:spcPts val="3499"/>
              </a:lnSpc>
            </a:pPr>
            <a:r>
              <a:rPr lang="en-US" sz="2499" b="1">
                <a:solidFill>
                  <a:srgbClr val="000000"/>
                </a:solidFill>
                <a:latin typeface="Nunito Bold"/>
                <a:ea typeface="Nunito Bold"/>
                <a:cs typeface="Nunito Bold"/>
                <a:sym typeface="Nunito Bold"/>
              </a:rPr>
              <a:t>Fatigue:</a:t>
            </a:r>
          </a:p>
          <a:p>
            <a:pPr algn="l">
              <a:lnSpc>
                <a:spcPts val="3499"/>
              </a:lnSpc>
            </a:pPr>
            <a:r>
              <a:rPr lang="en-US" sz="2499">
                <a:solidFill>
                  <a:srgbClr val="000000"/>
                </a:solidFill>
                <a:latin typeface="Nunito"/>
                <a:ea typeface="Nunito"/>
                <a:cs typeface="Nunito"/>
                <a:sym typeface="Nunito"/>
              </a:rPr>
              <a:t>Continuous emotional stress can lead to extreme tiredness and a lack of energy.</a:t>
            </a:r>
          </a:p>
          <a:p>
            <a:pPr algn="l">
              <a:lnSpc>
                <a:spcPts val="3499"/>
              </a:lnSpc>
            </a:pPr>
            <a:endParaRPr lang="en-US" sz="2499">
              <a:solidFill>
                <a:srgbClr val="000000"/>
              </a:solidFill>
              <a:latin typeface="Nunito"/>
              <a:ea typeface="Nunito"/>
              <a:cs typeface="Nunito"/>
              <a:sym typeface="Nunito"/>
            </a:endParaRPr>
          </a:p>
          <a:p>
            <a:pPr algn="l">
              <a:lnSpc>
                <a:spcPts val="3499"/>
              </a:lnSpc>
            </a:pPr>
            <a:r>
              <a:rPr lang="en-US" sz="2499" b="1">
                <a:solidFill>
                  <a:srgbClr val="000000"/>
                </a:solidFill>
                <a:latin typeface="Nunito Bold"/>
                <a:ea typeface="Nunito Bold"/>
                <a:cs typeface="Nunito Bold"/>
                <a:sym typeface="Nunito Bold"/>
              </a:rPr>
              <a:t>Tension:</a:t>
            </a:r>
          </a:p>
          <a:p>
            <a:pPr algn="l">
              <a:lnSpc>
                <a:spcPts val="3499"/>
              </a:lnSpc>
            </a:pPr>
            <a:r>
              <a:rPr lang="en-US" sz="2499">
                <a:solidFill>
                  <a:srgbClr val="000000"/>
                </a:solidFill>
                <a:latin typeface="Nunito"/>
                <a:ea typeface="Nunito"/>
                <a:cs typeface="Nunito"/>
                <a:sym typeface="Nunito"/>
              </a:rPr>
              <a:t>Muscle tightness, particularly in the neck, shoulders, and back, is a frequent response to ongoing stress.</a:t>
            </a:r>
          </a:p>
          <a:p>
            <a:pPr algn="l">
              <a:lnSpc>
                <a:spcPts val="3499"/>
              </a:lnSpc>
            </a:pPr>
            <a:endParaRPr lang="en-US" sz="2499">
              <a:solidFill>
                <a:srgbClr val="000000"/>
              </a:solidFill>
              <a:latin typeface="Nunito"/>
              <a:ea typeface="Nunito"/>
              <a:cs typeface="Nunito"/>
              <a:sym typeface="Nunito"/>
            </a:endParaRPr>
          </a:p>
        </p:txBody>
      </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0826296" y="5181600"/>
            <a:ext cx="6082867" cy="1416050"/>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TRACKING THE BODY</a:t>
            </a:r>
          </a:p>
          <a:p>
            <a:pPr algn="r">
              <a:lnSpc>
                <a:spcPts val="5500"/>
              </a:lnSpc>
            </a:pPr>
            <a:endParaRPr lang="en-US" sz="5000">
              <a:solidFill>
                <a:srgbClr val="000000"/>
              </a:solidFill>
              <a:latin typeface="Anton"/>
              <a:ea typeface="Anton"/>
              <a:cs typeface="Anton"/>
              <a:sym typeface="Anton"/>
            </a:endParaRPr>
          </a:p>
        </p:txBody>
      </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150330" y="4184400"/>
            <a:ext cx="6082867" cy="720593"/>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ACTIVITY</a:t>
            </a:r>
          </a:p>
        </p:txBody>
      </p:sp>
      <p:sp>
        <p:nvSpPr>
          <p:cNvPr id="14" name="TextBox 14"/>
          <p:cNvSpPr txBox="1"/>
          <p:nvPr/>
        </p:nvSpPr>
        <p:spPr>
          <a:xfrm>
            <a:off x="11150330" y="6547099"/>
            <a:ext cx="6082867" cy="563781"/>
          </a:xfrm>
          <a:prstGeom prst="rect">
            <a:avLst/>
          </a:prstGeom>
        </p:spPr>
        <p:txBody>
          <a:bodyPr lIns="0" tIns="0" rIns="0" bIns="0" rtlCol="0" anchor="t">
            <a:spAutoFit/>
          </a:bodyPr>
          <a:lstStyle/>
          <a:p>
            <a:pPr algn="r">
              <a:lnSpc>
                <a:spcPts val="4619"/>
              </a:lnSpc>
            </a:pPr>
            <a:r>
              <a:rPr lang="en-US" sz="3299">
                <a:solidFill>
                  <a:srgbClr val="000000"/>
                </a:solidFill>
                <a:latin typeface="Nunito Light"/>
                <a:ea typeface="Nunito Light"/>
                <a:cs typeface="Nunito Light"/>
                <a:sym typeface="Nunito Light"/>
              </a:rPr>
              <a:t>Reflect on a </a:t>
            </a:r>
            <a:r>
              <a:rPr lang="en-US" sz="3299" b="1">
                <a:solidFill>
                  <a:srgbClr val="000000"/>
                </a:solidFill>
                <a:latin typeface="Nunito Bold"/>
                <a:ea typeface="Nunito Bold"/>
                <a:cs typeface="Nunito Bold"/>
                <a:sym typeface="Nunito Bold"/>
              </a:rPr>
              <a:t>Challenging </a:t>
            </a:r>
            <a:r>
              <a:rPr lang="en-US" sz="3299">
                <a:solidFill>
                  <a:srgbClr val="000000"/>
                </a:solidFill>
                <a:latin typeface="Nunito Light"/>
                <a:ea typeface="Nunito Light"/>
                <a:cs typeface="Nunito Light"/>
                <a:sym typeface="Nunito Light"/>
              </a:rPr>
              <a:t>Client</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150330" y="4184400"/>
            <a:ext cx="6082867" cy="720593"/>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ACTIVITY</a:t>
            </a:r>
          </a:p>
        </p:txBody>
      </p:sp>
      <p:sp>
        <p:nvSpPr>
          <p:cNvPr id="14" name="TextBox 14"/>
          <p:cNvSpPr txBox="1"/>
          <p:nvPr/>
        </p:nvSpPr>
        <p:spPr>
          <a:xfrm>
            <a:off x="11583688" y="6547099"/>
            <a:ext cx="5649510" cy="563781"/>
          </a:xfrm>
          <a:prstGeom prst="rect">
            <a:avLst/>
          </a:prstGeom>
        </p:spPr>
        <p:txBody>
          <a:bodyPr lIns="0" tIns="0" rIns="0" bIns="0" rtlCol="0" anchor="t">
            <a:spAutoFit/>
          </a:bodyPr>
          <a:lstStyle/>
          <a:p>
            <a:pPr algn="r">
              <a:lnSpc>
                <a:spcPts val="4619"/>
              </a:lnSpc>
            </a:pPr>
            <a:r>
              <a:rPr lang="en-US" sz="3299">
                <a:solidFill>
                  <a:srgbClr val="000000"/>
                </a:solidFill>
                <a:latin typeface="Nunito Light"/>
                <a:ea typeface="Nunito Light"/>
                <a:cs typeface="Nunito Light"/>
                <a:sym typeface="Nunito Light"/>
              </a:rPr>
              <a:t>Reflect on a </a:t>
            </a:r>
            <a:r>
              <a:rPr lang="en-US" sz="3299" b="1">
                <a:solidFill>
                  <a:srgbClr val="000000"/>
                </a:solidFill>
                <a:latin typeface="Nunito Bold"/>
                <a:ea typeface="Nunito Bold"/>
                <a:cs typeface="Nunito Bold"/>
                <a:sym typeface="Nunito Bold"/>
              </a:rPr>
              <a:t>Favourite </a:t>
            </a:r>
            <a:r>
              <a:rPr lang="en-US" sz="3299">
                <a:solidFill>
                  <a:srgbClr val="000000"/>
                </a:solidFill>
                <a:latin typeface="Nunito Light"/>
                <a:ea typeface="Nunito Light"/>
                <a:cs typeface="Nunito Light"/>
                <a:sym typeface="Nunito Light"/>
              </a:rPr>
              <a:t>Client</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2552634"/>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REFLECTIVE ACTIVITY</a:t>
            </a:r>
          </a:p>
        </p:txBody>
      </p:sp>
      <p:grpSp>
        <p:nvGrpSpPr>
          <p:cNvPr id="8" name="Group 8"/>
          <p:cNvGrpSpPr/>
          <p:nvPr/>
        </p:nvGrpSpPr>
        <p:grpSpPr>
          <a:xfrm>
            <a:off x="1028700" y="9829159"/>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59026" y="0"/>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TextBox 12"/>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3" name="TextBox 13"/>
          <p:cNvSpPr txBox="1"/>
          <p:nvPr/>
        </p:nvSpPr>
        <p:spPr>
          <a:xfrm>
            <a:off x="1028700" y="4570897"/>
            <a:ext cx="4133344" cy="514251"/>
          </a:xfrm>
          <a:prstGeom prst="rect">
            <a:avLst/>
          </a:prstGeom>
        </p:spPr>
        <p:txBody>
          <a:bodyPr lIns="0" tIns="0" rIns="0" bIns="0" rtlCol="0" anchor="t">
            <a:spAutoFit/>
          </a:bodyPr>
          <a:lstStyle/>
          <a:p>
            <a:pPr algn="l">
              <a:lnSpc>
                <a:spcPts val="4200"/>
              </a:lnSpc>
            </a:pPr>
            <a:r>
              <a:rPr lang="en-US" sz="3000">
                <a:solidFill>
                  <a:srgbClr val="000000"/>
                </a:solidFill>
                <a:latin typeface="Nunito"/>
                <a:ea typeface="Nunito"/>
                <a:cs typeface="Nunito"/>
                <a:sym typeface="Nunito"/>
              </a:rPr>
              <a:t>Self-care questionnaire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104900"/>
            <a:ext cx="6615151" cy="1295367"/>
          </a:xfrm>
          <a:prstGeom prst="rect">
            <a:avLst/>
          </a:prstGeom>
        </p:spPr>
        <p:txBody>
          <a:bodyPr lIns="0" tIns="0" rIns="0" bIns="0" rtlCol="0" anchor="t">
            <a:spAutoFit/>
          </a:bodyPr>
          <a:lstStyle/>
          <a:p>
            <a:pPr algn="l">
              <a:lnSpc>
                <a:spcPts val="9900"/>
              </a:lnSpc>
            </a:pPr>
            <a:r>
              <a:rPr lang="en-US" sz="9000">
                <a:solidFill>
                  <a:srgbClr val="000000"/>
                </a:solidFill>
                <a:latin typeface="Anton"/>
                <a:ea typeface="Anton"/>
                <a:cs typeface="Anton"/>
                <a:sym typeface="Anton"/>
              </a:rPr>
              <a:t>OVERVIEW</a:t>
            </a:r>
          </a:p>
        </p:txBody>
      </p:sp>
      <p:sp>
        <p:nvSpPr>
          <p:cNvPr id="8" name="TextBox 8"/>
          <p:cNvSpPr txBox="1"/>
          <p:nvPr/>
        </p:nvSpPr>
        <p:spPr>
          <a:xfrm>
            <a:off x="1028700" y="3672654"/>
            <a:ext cx="7089395" cy="37147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Nunito"/>
                <a:ea typeface="Nunito"/>
                <a:cs typeface="Nunito"/>
                <a:sym typeface="Nunito"/>
              </a:rPr>
              <a:t>Definition and Overview</a:t>
            </a:r>
          </a:p>
          <a:p>
            <a:pPr marL="647700" lvl="1" indent="-323850" algn="l">
              <a:lnSpc>
                <a:spcPts val="4200"/>
              </a:lnSpc>
              <a:buFont typeface="Arial"/>
              <a:buChar char="•"/>
            </a:pPr>
            <a:r>
              <a:rPr lang="en-US" sz="3000">
                <a:solidFill>
                  <a:srgbClr val="000000"/>
                </a:solidFill>
                <a:latin typeface="Nunito"/>
                <a:ea typeface="Nunito"/>
                <a:cs typeface="Nunito"/>
                <a:sym typeface="Nunito"/>
              </a:rPr>
              <a:t>Impact on Lawyers</a:t>
            </a:r>
          </a:p>
          <a:p>
            <a:pPr marL="647700" lvl="1" indent="-323850" algn="l">
              <a:lnSpc>
                <a:spcPts val="4200"/>
              </a:lnSpc>
              <a:buFont typeface="Arial"/>
              <a:buChar char="•"/>
            </a:pPr>
            <a:r>
              <a:rPr lang="en-US" sz="3000">
                <a:solidFill>
                  <a:srgbClr val="000000"/>
                </a:solidFill>
                <a:latin typeface="Nunito"/>
                <a:ea typeface="Nunito"/>
                <a:cs typeface="Nunito"/>
                <a:sym typeface="Nunito"/>
              </a:rPr>
              <a:t>Why Does Vicarious Trauma Happen?</a:t>
            </a:r>
          </a:p>
          <a:p>
            <a:pPr marL="647700" lvl="1" indent="-323850" algn="l">
              <a:lnSpc>
                <a:spcPts val="4200"/>
              </a:lnSpc>
              <a:buFont typeface="Arial"/>
              <a:buChar char="•"/>
            </a:pPr>
            <a:r>
              <a:rPr lang="en-US" sz="3000">
                <a:solidFill>
                  <a:srgbClr val="000000"/>
                </a:solidFill>
                <a:latin typeface="Nunito"/>
                <a:ea typeface="Nunito"/>
                <a:cs typeface="Nunito"/>
                <a:sym typeface="Nunito"/>
              </a:rPr>
              <a:t>Self Assessment</a:t>
            </a:r>
          </a:p>
          <a:p>
            <a:pPr marL="647700" lvl="1" indent="-323850" algn="l">
              <a:lnSpc>
                <a:spcPts val="4200"/>
              </a:lnSpc>
              <a:buFont typeface="Arial"/>
              <a:buChar char="•"/>
            </a:pPr>
            <a:r>
              <a:rPr lang="en-US" sz="3000">
                <a:solidFill>
                  <a:srgbClr val="000000"/>
                </a:solidFill>
                <a:latin typeface="Nunito"/>
                <a:ea typeface="Nunito"/>
                <a:cs typeface="Nunito"/>
                <a:sym typeface="Nunito"/>
              </a:rPr>
              <a:t>Preventing Vicarious trauma</a:t>
            </a:r>
          </a:p>
          <a:p>
            <a:pPr marL="647700" lvl="1" indent="-323850" algn="l">
              <a:lnSpc>
                <a:spcPts val="4200"/>
              </a:lnSpc>
              <a:buFont typeface="Arial"/>
              <a:buChar char="•"/>
            </a:pPr>
            <a:r>
              <a:rPr lang="en-US" sz="3000">
                <a:solidFill>
                  <a:srgbClr val="000000"/>
                </a:solidFill>
                <a:latin typeface="Nunito"/>
                <a:ea typeface="Nunito"/>
                <a:cs typeface="Nunito"/>
                <a:sym typeface="Nunito"/>
              </a:rPr>
              <a:t>Creating a Personal Self-Care Plan </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290703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MINIMISING THE RISK OF VICARIOUS TRAUMA</a:t>
            </a:r>
          </a:p>
        </p:txBody>
      </p:sp>
      <p:sp>
        <p:nvSpPr>
          <p:cNvPr id="8" name="AutoShape 8"/>
          <p:cNvSpPr/>
          <p:nvPr/>
        </p:nvSpPr>
        <p:spPr>
          <a:xfrm>
            <a:off x="1028700" y="5087641"/>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5302752"/>
            <a:ext cx="6615151" cy="3329940"/>
          </a:xfrm>
          <a:prstGeom prst="rect">
            <a:avLst/>
          </a:prstGeom>
        </p:spPr>
        <p:txBody>
          <a:bodyPr lIns="0" tIns="0" rIns="0" bIns="0" rtlCol="0" anchor="t">
            <a:spAutoFit/>
          </a:bodyPr>
          <a:lstStyle/>
          <a:p>
            <a:pPr algn="l">
              <a:lnSpc>
                <a:spcPts val="3359"/>
              </a:lnSpc>
            </a:pPr>
            <a:r>
              <a:rPr lang="en-US" sz="2400" b="1">
                <a:solidFill>
                  <a:srgbClr val="000000"/>
                </a:solidFill>
                <a:latin typeface="Nunito Bold"/>
                <a:ea typeface="Nunito Bold"/>
                <a:cs typeface="Nunito Bold"/>
                <a:sym typeface="Nunito Bold"/>
              </a:rPr>
              <a:t>Somatic Psychotherapy</a:t>
            </a:r>
          </a:p>
          <a:p>
            <a:pPr marL="518160" lvl="1" indent="-259080" algn="l">
              <a:lnSpc>
                <a:spcPts val="3359"/>
              </a:lnSpc>
              <a:buFont typeface="Arial"/>
              <a:buChar char="•"/>
            </a:pPr>
            <a:r>
              <a:rPr lang="en-US" sz="2400">
                <a:solidFill>
                  <a:srgbClr val="000000"/>
                </a:solidFill>
                <a:latin typeface="Nunito Light"/>
                <a:ea typeface="Nunito Light"/>
                <a:cs typeface="Nunito Light"/>
                <a:sym typeface="Nunito Light"/>
              </a:rPr>
              <a:t>Looking out the window into the distance (broadening the vision).</a:t>
            </a:r>
          </a:p>
          <a:p>
            <a:pPr marL="518160" lvl="1" indent="-259080" algn="l">
              <a:lnSpc>
                <a:spcPts val="3359"/>
              </a:lnSpc>
              <a:buFont typeface="Arial"/>
              <a:buChar char="•"/>
            </a:pPr>
            <a:r>
              <a:rPr lang="en-US" sz="2400">
                <a:solidFill>
                  <a:srgbClr val="000000"/>
                </a:solidFill>
                <a:latin typeface="Nunito Light"/>
                <a:ea typeface="Nunito Light"/>
                <a:cs typeface="Nunito Light"/>
                <a:sym typeface="Nunito Light"/>
              </a:rPr>
              <a:t>Wriggling your toes.</a:t>
            </a:r>
          </a:p>
          <a:p>
            <a:pPr marL="518160" lvl="1" indent="-259080" algn="l">
              <a:lnSpc>
                <a:spcPts val="3359"/>
              </a:lnSpc>
              <a:buFont typeface="Arial"/>
              <a:buChar char="•"/>
            </a:pPr>
            <a:r>
              <a:rPr lang="en-US" sz="2400">
                <a:solidFill>
                  <a:srgbClr val="000000"/>
                </a:solidFill>
                <a:latin typeface="Nunito Light"/>
                <a:ea typeface="Nunito Light"/>
                <a:cs typeface="Nunito Light"/>
                <a:sym typeface="Nunito Light"/>
              </a:rPr>
              <a:t>Becoming aware of your spine or the back of your neck.</a:t>
            </a:r>
          </a:p>
          <a:p>
            <a:pPr marL="518160" lvl="1" indent="-259080" algn="l">
              <a:lnSpc>
                <a:spcPts val="3359"/>
              </a:lnSpc>
              <a:buFont typeface="Arial"/>
              <a:buChar char="•"/>
            </a:pPr>
            <a:r>
              <a:rPr lang="en-US" sz="2400">
                <a:solidFill>
                  <a:srgbClr val="000000"/>
                </a:solidFill>
                <a:latin typeface="Nunito Light"/>
                <a:ea typeface="Nunito Light"/>
                <a:cs typeface="Nunito Light"/>
                <a:sym typeface="Nunito Light"/>
              </a:rPr>
              <a:t>Using your five senses to ground yourself in the present moment.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290703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MINIMISING THE RISK OF VICARIOUS TRAUMA</a:t>
            </a:r>
          </a:p>
        </p:txBody>
      </p:sp>
      <p:sp>
        <p:nvSpPr>
          <p:cNvPr id="8" name="AutoShape 8"/>
          <p:cNvSpPr/>
          <p:nvPr/>
        </p:nvSpPr>
        <p:spPr>
          <a:xfrm>
            <a:off x="1028700" y="4296332"/>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4548744"/>
            <a:ext cx="6615151" cy="3749040"/>
          </a:xfrm>
          <a:prstGeom prst="rect">
            <a:avLst/>
          </a:prstGeom>
        </p:spPr>
        <p:txBody>
          <a:bodyPr lIns="0" tIns="0" rIns="0" bIns="0" rtlCol="0" anchor="t">
            <a:spAutoFit/>
          </a:bodyPr>
          <a:lstStyle/>
          <a:p>
            <a:pPr algn="l">
              <a:lnSpc>
                <a:spcPts val="3359"/>
              </a:lnSpc>
            </a:pPr>
            <a:r>
              <a:rPr lang="en-US" sz="2400" b="1">
                <a:solidFill>
                  <a:srgbClr val="000000"/>
                </a:solidFill>
                <a:latin typeface="Nunito Bold"/>
                <a:ea typeface="Nunito Bold"/>
                <a:cs typeface="Nunito Bold"/>
                <a:sym typeface="Nunito Bold"/>
              </a:rPr>
              <a:t>Cognitive Behaviour Therapy (CBT)</a:t>
            </a:r>
          </a:p>
          <a:p>
            <a:pPr marL="518160" lvl="1" indent="-259080" algn="l">
              <a:lnSpc>
                <a:spcPts val="3359"/>
              </a:lnSpc>
              <a:buFont typeface="Arial"/>
              <a:buChar char="•"/>
            </a:pPr>
            <a:r>
              <a:rPr lang="en-US" sz="2400">
                <a:solidFill>
                  <a:srgbClr val="000000"/>
                </a:solidFill>
                <a:latin typeface="Nunito"/>
                <a:ea typeface="Nunito"/>
                <a:cs typeface="Nunito"/>
                <a:sym typeface="Nunito"/>
              </a:rPr>
              <a:t>Tell yourself: “ I am hearing a story and it is not happening to me.” And “I am aware I am having an emotional reaction.”</a:t>
            </a:r>
          </a:p>
          <a:p>
            <a:pPr marL="518160" lvl="1" indent="-259080" algn="l">
              <a:lnSpc>
                <a:spcPts val="3359"/>
              </a:lnSpc>
              <a:buFont typeface="Arial"/>
              <a:buChar char="•"/>
            </a:pPr>
            <a:r>
              <a:rPr lang="en-US" sz="2400">
                <a:solidFill>
                  <a:srgbClr val="000000"/>
                </a:solidFill>
                <a:latin typeface="Nunito"/>
                <a:ea typeface="Nunito"/>
                <a:cs typeface="Nunito"/>
                <a:sym typeface="Nunito"/>
              </a:rPr>
              <a:t>Visualisation: Imagine the story your client is sharing landing in the space between you and them, rather than on or in you.</a:t>
            </a:r>
          </a:p>
          <a:p>
            <a:pPr marL="518160" lvl="1" indent="-259080" algn="l">
              <a:lnSpc>
                <a:spcPts val="3359"/>
              </a:lnSpc>
              <a:buFont typeface="Arial"/>
              <a:buChar char="•"/>
            </a:pPr>
            <a:r>
              <a:rPr lang="en-US" sz="2400">
                <a:solidFill>
                  <a:srgbClr val="000000"/>
                </a:solidFill>
                <a:latin typeface="Nunito"/>
                <a:ea typeface="Nunito"/>
                <a:cs typeface="Nunito"/>
                <a:sym typeface="Nunito"/>
              </a:rPr>
              <a:t>Exposing yourself to happy stories, people, places proactively!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290703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MINIMISING THE RISK OF VICARIOUS TRAUMA</a:t>
            </a:r>
          </a:p>
        </p:txBody>
      </p:sp>
      <p:sp>
        <p:nvSpPr>
          <p:cNvPr id="8" name="AutoShape 8"/>
          <p:cNvSpPr/>
          <p:nvPr/>
        </p:nvSpPr>
        <p:spPr>
          <a:xfrm>
            <a:off x="1028700" y="4296332"/>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4548744"/>
            <a:ext cx="6615151" cy="2072640"/>
          </a:xfrm>
          <a:prstGeom prst="rect">
            <a:avLst/>
          </a:prstGeom>
        </p:spPr>
        <p:txBody>
          <a:bodyPr lIns="0" tIns="0" rIns="0" bIns="0" rtlCol="0" anchor="t">
            <a:spAutoFit/>
          </a:bodyPr>
          <a:lstStyle/>
          <a:p>
            <a:pPr algn="l">
              <a:lnSpc>
                <a:spcPts val="3359"/>
              </a:lnSpc>
            </a:pPr>
            <a:r>
              <a:rPr lang="en-US" sz="2400" b="1">
                <a:solidFill>
                  <a:srgbClr val="000000"/>
                </a:solidFill>
                <a:latin typeface="Nunito Bold"/>
                <a:ea typeface="Nunito Bold"/>
                <a:cs typeface="Nunito Bold"/>
                <a:sym typeface="Nunito Bold"/>
              </a:rPr>
              <a:t>Behavioural &amp; Lifestyle:</a:t>
            </a:r>
          </a:p>
          <a:p>
            <a:pPr marL="518160" lvl="1" indent="-259080" algn="l">
              <a:lnSpc>
                <a:spcPts val="3359"/>
              </a:lnSpc>
              <a:buFont typeface="Arial"/>
              <a:buChar char="•"/>
            </a:pPr>
            <a:r>
              <a:rPr lang="en-US" sz="2400">
                <a:solidFill>
                  <a:srgbClr val="000000"/>
                </a:solidFill>
                <a:latin typeface="Nunito"/>
                <a:ea typeface="Nunito"/>
                <a:cs typeface="Nunito"/>
                <a:sym typeface="Nunito"/>
              </a:rPr>
              <a:t>Debriefing, Supervision, Therapy</a:t>
            </a:r>
          </a:p>
          <a:p>
            <a:pPr marL="518160" lvl="1" indent="-259080" algn="l">
              <a:lnSpc>
                <a:spcPts val="3359"/>
              </a:lnSpc>
              <a:buFont typeface="Arial"/>
              <a:buChar char="•"/>
            </a:pPr>
            <a:r>
              <a:rPr lang="en-US" sz="2400">
                <a:solidFill>
                  <a:srgbClr val="000000"/>
                </a:solidFill>
                <a:latin typeface="Nunito"/>
                <a:ea typeface="Nunito"/>
                <a:cs typeface="Nunito"/>
                <a:sym typeface="Nunito"/>
              </a:rPr>
              <a:t>Setting Boundaries</a:t>
            </a:r>
          </a:p>
          <a:p>
            <a:pPr marL="518160" lvl="1" indent="-259080" algn="l">
              <a:lnSpc>
                <a:spcPts val="3359"/>
              </a:lnSpc>
              <a:buFont typeface="Arial"/>
              <a:buChar char="•"/>
            </a:pPr>
            <a:r>
              <a:rPr lang="en-US" sz="2400">
                <a:solidFill>
                  <a:srgbClr val="000000"/>
                </a:solidFill>
                <a:latin typeface="Nunito"/>
                <a:ea typeface="Nunito"/>
                <a:cs typeface="Nunito"/>
                <a:sym typeface="Nunito"/>
              </a:rPr>
              <a:t>Engaging in Hobbies and Leisure Activities</a:t>
            </a:r>
          </a:p>
          <a:p>
            <a:pPr marL="518160" lvl="1" indent="-259080" algn="l">
              <a:lnSpc>
                <a:spcPts val="3359"/>
              </a:lnSpc>
              <a:buFont typeface="Arial"/>
              <a:buChar char="•"/>
            </a:pPr>
            <a:r>
              <a:rPr lang="en-US" sz="2400">
                <a:solidFill>
                  <a:srgbClr val="000000"/>
                </a:solidFill>
                <a:latin typeface="Nunito"/>
                <a:ea typeface="Nunito"/>
                <a:cs typeface="Nunito"/>
                <a:sym typeface="Nunito"/>
              </a:rPr>
              <a:t>Regular Physical Exercise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290703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MINIMISING THE RISK OF VICARIOUS TRAUMA</a:t>
            </a:r>
          </a:p>
        </p:txBody>
      </p:sp>
      <p:sp>
        <p:nvSpPr>
          <p:cNvPr id="8" name="AutoShape 8"/>
          <p:cNvSpPr/>
          <p:nvPr/>
        </p:nvSpPr>
        <p:spPr>
          <a:xfrm>
            <a:off x="1028700" y="4296332"/>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4548744"/>
            <a:ext cx="6615151" cy="1234440"/>
          </a:xfrm>
          <a:prstGeom prst="rect">
            <a:avLst/>
          </a:prstGeom>
        </p:spPr>
        <p:txBody>
          <a:bodyPr lIns="0" tIns="0" rIns="0" bIns="0" rtlCol="0" anchor="t">
            <a:spAutoFit/>
          </a:bodyPr>
          <a:lstStyle/>
          <a:p>
            <a:pPr algn="l">
              <a:lnSpc>
                <a:spcPts val="3359"/>
              </a:lnSpc>
            </a:pPr>
            <a:r>
              <a:rPr lang="en-US" sz="2400" b="1">
                <a:solidFill>
                  <a:srgbClr val="000000"/>
                </a:solidFill>
                <a:latin typeface="Nunito Bold"/>
                <a:ea typeface="Nunito Bold"/>
                <a:cs typeface="Nunito Bold"/>
                <a:sym typeface="Nunito Bold"/>
              </a:rPr>
              <a:t>Social and Environmental Approaches: </a:t>
            </a:r>
          </a:p>
          <a:p>
            <a:pPr marL="518160" lvl="1" indent="-259080" algn="l">
              <a:lnSpc>
                <a:spcPts val="3359"/>
              </a:lnSpc>
              <a:buFont typeface="Arial"/>
              <a:buChar char="•"/>
            </a:pPr>
            <a:r>
              <a:rPr lang="en-US" sz="2400">
                <a:solidFill>
                  <a:srgbClr val="000000"/>
                </a:solidFill>
                <a:latin typeface="Nunito"/>
                <a:ea typeface="Nunito"/>
                <a:cs typeface="Nunito"/>
                <a:sym typeface="Nunito"/>
              </a:rPr>
              <a:t>Connecting with loved ones</a:t>
            </a:r>
          </a:p>
          <a:p>
            <a:pPr marL="518160" lvl="1" indent="-259080" algn="l">
              <a:lnSpc>
                <a:spcPts val="3359"/>
              </a:lnSpc>
              <a:buFont typeface="Arial"/>
              <a:buChar char="•"/>
            </a:pPr>
            <a:r>
              <a:rPr lang="en-US" sz="2400">
                <a:solidFill>
                  <a:srgbClr val="000000"/>
                </a:solidFill>
                <a:latin typeface="Nunito"/>
                <a:ea typeface="Nunito"/>
                <a:cs typeface="Nunito"/>
                <a:sym typeface="Nunito"/>
              </a:rPr>
              <a:t>Building a Supportive Network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98298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TRACKING THE BODY </a:t>
            </a:r>
          </a:p>
        </p:txBody>
      </p:sp>
      <p:sp>
        <p:nvSpPr>
          <p:cNvPr id="8" name="AutoShape 8"/>
          <p:cNvSpPr/>
          <p:nvPr/>
        </p:nvSpPr>
        <p:spPr>
          <a:xfrm>
            <a:off x="1028700" y="4025925"/>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4246716"/>
            <a:ext cx="6615151" cy="514350"/>
          </a:xfrm>
          <a:prstGeom prst="rect">
            <a:avLst/>
          </a:prstGeom>
        </p:spPr>
        <p:txBody>
          <a:bodyPr lIns="0" tIns="0" rIns="0" bIns="0" rtlCol="0" anchor="t">
            <a:spAutoFit/>
          </a:bodyPr>
          <a:lstStyle/>
          <a:p>
            <a:pPr algn="l">
              <a:lnSpc>
                <a:spcPts val="4200"/>
              </a:lnSpc>
            </a:pPr>
            <a:r>
              <a:rPr lang="en-US" sz="3000">
                <a:solidFill>
                  <a:srgbClr val="000000"/>
                </a:solidFill>
                <a:latin typeface="Nunito"/>
                <a:ea typeface="Nunito"/>
                <a:cs typeface="Nunito"/>
                <a:sym typeface="Nunito"/>
              </a:rPr>
              <a:t>Experiential learning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982985"/>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TRACKING THE BODY </a:t>
            </a:r>
          </a:p>
        </p:txBody>
      </p:sp>
      <p:sp>
        <p:nvSpPr>
          <p:cNvPr id="8" name="AutoShape 8"/>
          <p:cNvSpPr/>
          <p:nvPr/>
        </p:nvSpPr>
        <p:spPr>
          <a:xfrm>
            <a:off x="1028700" y="4025925"/>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028700" y="9829159"/>
            <a:ext cx="700274" cy="457841"/>
            <a:chOff x="0" y="0"/>
            <a:chExt cx="396567" cy="259277"/>
          </a:xfrm>
        </p:grpSpPr>
        <p:sp>
          <p:nvSpPr>
            <p:cNvPr id="10" name="Freeform 10"/>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1" name="Group 11"/>
          <p:cNvGrpSpPr/>
          <p:nvPr/>
        </p:nvGrpSpPr>
        <p:grpSpPr>
          <a:xfrm>
            <a:off x="16559026" y="0"/>
            <a:ext cx="700274" cy="457841"/>
            <a:chOff x="0" y="0"/>
            <a:chExt cx="396567" cy="259277"/>
          </a:xfrm>
        </p:grpSpPr>
        <p:sp>
          <p:nvSpPr>
            <p:cNvPr id="12" name="Freeform 12"/>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3" name="TextBox 1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4" name="TextBox 14"/>
          <p:cNvSpPr txBox="1"/>
          <p:nvPr/>
        </p:nvSpPr>
        <p:spPr>
          <a:xfrm>
            <a:off x="1028700" y="4246716"/>
            <a:ext cx="6615151" cy="514350"/>
          </a:xfrm>
          <a:prstGeom prst="rect">
            <a:avLst/>
          </a:prstGeom>
        </p:spPr>
        <p:txBody>
          <a:bodyPr lIns="0" tIns="0" rIns="0" bIns="0" rtlCol="0" anchor="t">
            <a:spAutoFit/>
          </a:bodyPr>
          <a:lstStyle/>
          <a:p>
            <a:pPr algn="l">
              <a:lnSpc>
                <a:spcPts val="4200"/>
              </a:lnSpc>
            </a:pPr>
            <a:r>
              <a:rPr lang="en-US" sz="3000">
                <a:solidFill>
                  <a:srgbClr val="000000"/>
                </a:solidFill>
                <a:latin typeface="Nunito"/>
                <a:ea typeface="Nunito"/>
                <a:cs typeface="Nunito"/>
                <a:sym typeface="Nunito"/>
              </a:rPr>
              <a:t>Experiential learning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71599"/>
            <a:ext cx="294397" cy="2237780"/>
            <a:chOff x="0" y="0"/>
            <a:chExt cx="152400" cy="1158427"/>
          </a:xfrm>
        </p:grpSpPr>
        <p:sp>
          <p:nvSpPr>
            <p:cNvPr id="3" name="Freeform 3"/>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4" name="TextBox 4"/>
          <p:cNvSpPr txBox="1"/>
          <p:nvPr/>
        </p:nvSpPr>
        <p:spPr>
          <a:xfrm>
            <a:off x="1028700" y="1095375"/>
            <a:ext cx="6615151" cy="1944812"/>
          </a:xfrm>
          <a:prstGeom prst="rect">
            <a:avLst/>
          </a:prstGeom>
        </p:spPr>
        <p:txBody>
          <a:bodyPr lIns="0" tIns="0" rIns="0" bIns="0" rtlCol="0" anchor="t">
            <a:spAutoFit/>
          </a:bodyPr>
          <a:lstStyle/>
          <a:p>
            <a:pPr algn="l">
              <a:lnSpc>
                <a:spcPts val="7590"/>
              </a:lnSpc>
            </a:pPr>
            <a:r>
              <a:rPr lang="en-US" sz="6900">
                <a:solidFill>
                  <a:srgbClr val="000000"/>
                </a:solidFill>
                <a:latin typeface="Anton"/>
                <a:ea typeface="Anton"/>
                <a:cs typeface="Anton"/>
                <a:sym typeface="Anton"/>
              </a:rPr>
              <a:t>REFERENCES AND FURTHER READING</a:t>
            </a:r>
          </a:p>
        </p:txBody>
      </p:sp>
      <p:sp>
        <p:nvSpPr>
          <p:cNvPr id="5" name="AutoShape 5"/>
          <p:cNvSpPr/>
          <p:nvPr/>
        </p:nvSpPr>
        <p:spPr>
          <a:xfrm>
            <a:off x="1028700" y="306399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028700" y="9829159"/>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a:grpSpLocks noChangeAspect="1"/>
          </p:cNvGrpSpPr>
          <p:nvPr/>
        </p:nvGrpSpPr>
        <p:grpSpPr>
          <a:xfrm>
            <a:off x="8669959" y="1709484"/>
            <a:ext cx="3927958" cy="5246370"/>
            <a:chOff x="0" y="0"/>
            <a:chExt cx="13716000" cy="18319750"/>
          </a:xfrm>
        </p:grpSpPr>
        <p:sp>
          <p:nvSpPr>
            <p:cNvPr id="11" name="Freeform 11"/>
            <p:cNvSpPr/>
            <p:nvPr/>
          </p:nvSpPr>
          <p:spPr>
            <a:xfrm>
              <a:off x="334010" y="1350010"/>
              <a:ext cx="11877040" cy="15918179"/>
            </a:xfrm>
            <a:custGeom>
              <a:avLst/>
              <a:gdLst/>
              <a:ahLst/>
              <a:cxnLst/>
              <a:rect l="l" t="t" r="r" b="b"/>
              <a:pathLst>
                <a:path w="11877040" h="15918179">
                  <a:moveTo>
                    <a:pt x="208280" y="0"/>
                  </a:moveTo>
                  <a:lnTo>
                    <a:pt x="11877040" y="129540"/>
                  </a:lnTo>
                  <a:lnTo>
                    <a:pt x="11709400" y="15918179"/>
                  </a:lnTo>
                  <a:lnTo>
                    <a:pt x="0" y="15801340"/>
                  </a:lnTo>
                  <a:lnTo>
                    <a:pt x="20828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a:off x="0" y="0"/>
              <a:ext cx="13716000" cy="18319750"/>
            </a:xfrm>
            <a:custGeom>
              <a:avLst/>
              <a:gdLst/>
              <a:ahLst/>
              <a:cxnLst/>
              <a:rect l="l" t="t" r="r" b="b"/>
              <a:pathLst>
                <a:path w="13716000" h="18319750">
                  <a:moveTo>
                    <a:pt x="13716000" y="18319750"/>
                  </a:moveTo>
                  <a:lnTo>
                    <a:pt x="0" y="18319750"/>
                  </a:lnTo>
                  <a:lnTo>
                    <a:pt x="0" y="0"/>
                  </a:lnTo>
                  <a:lnTo>
                    <a:pt x="13716000" y="0"/>
                  </a:lnTo>
                  <a:lnTo>
                    <a:pt x="13716000" y="1831975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3" name="Group 13"/>
          <p:cNvGrpSpPr>
            <a:grpSpLocks noChangeAspect="1"/>
          </p:cNvGrpSpPr>
          <p:nvPr/>
        </p:nvGrpSpPr>
        <p:grpSpPr>
          <a:xfrm>
            <a:off x="13331342" y="1709484"/>
            <a:ext cx="3927958" cy="5246370"/>
            <a:chOff x="0" y="0"/>
            <a:chExt cx="13716000" cy="18319750"/>
          </a:xfrm>
        </p:grpSpPr>
        <p:sp>
          <p:nvSpPr>
            <p:cNvPr id="14" name="Freeform 14"/>
            <p:cNvSpPr/>
            <p:nvPr/>
          </p:nvSpPr>
          <p:spPr>
            <a:xfrm>
              <a:off x="334010" y="1350010"/>
              <a:ext cx="11877040" cy="15918179"/>
            </a:xfrm>
            <a:custGeom>
              <a:avLst/>
              <a:gdLst/>
              <a:ahLst/>
              <a:cxnLst/>
              <a:rect l="l" t="t" r="r" b="b"/>
              <a:pathLst>
                <a:path w="11877040" h="15918179">
                  <a:moveTo>
                    <a:pt x="208280" y="0"/>
                  </a:moveTo>
                  <a:lnTo>
                    <a:pt x="11877040" y="129540"/>
                  </a:lnTo>
                  <a:lnTo>
                    <a:pt x="11709400" y="15918179"/>
                  </a:lnTo>
                  <a:lnTo>
                    <a:pt x="0" y="15801340"/>
                  </a:lnTo>
                  <a:lnTo>
                    <a:pt x="20828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a:off x="0" y="0"/>
              <a:ext cx="13716000" cy="18319750"/>
            </a:xfrm>
            <a:custGeom>
              <a:avLst/>
              <a:gdLst/>
              <a:ahLst/>
              <a:cxnLst/>
              <a:rect l="l" t="t" r="r" b="b"/>
              <a:pathLst>
                <a:path w="13716000" h="18319750">
                  <a:moveTo>
                    <a:pt x="13716000" y="18319750"/>
                  </a:moveTo>
                  <a:lnTo>
                    <a:pt x="0" y="18319750"/>
                  </a:lnTo>
                  <a:lnTo>
                    <a:pt x="0" y="0"/>
                  </a:lnTo>
                  <a:lnTo>
                    <a:pt x="13716000" y="0"/>
                  </a:lnTo>
                  <a:lnTo>
                    <a:pt x="13716000" y="1831975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6" name="TextBox 16"/>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
        <p:nvSpPr>
          <p:cNvPr id="17" name="TextBox 17"/>
          <p:cNvSpPr txBox="1"/>
          <p:nvPr/>
        </p:nvSpPr>
        <p:spPr>
          <a:xfrm>
            <a:off x="9497139" y="7191449"/>
            <a:ext cx="2273598" cy="815208"/>
          </a:xfrm>
          <a:prstGeom prst="rect">
            <a:avLst/>
          </a:prstGeom>
        </p:spPr>
        <p:txBody>
          <a:bodyPr lIns="0" tIns="0" rIns="0" bIns="0" rtlCol="0" anchor="t">
            <a:spAutoFit/>
          </a:bodyPr>
          <a:lstStyle/>
          <a:p>
            <a:pPr algn="l">
              <a:lnSpc>
                <a:spcPts val="3359"/>
              </a:lnSpc>
            </a:pPr>
            <a:r>
              <a:rPr lang="en-US" sz="2400" b="1" i="1">
                <a:solidFill>
                  <a:srgbClr val="000000"/>
                </a:solidFill>
                <a:latin typeface="Nunito Bold Italics"/>
                <a:ea typeface="Nunito Bold Italics"/>
                <a:cs typeface="Nunito Bold Italics"/>
                <a:sym typeface="Nunito Bold Italics"/>
              </a:rPr>
              <a:t>Healing Trauma</a:t>
            </a:r>
          </a:p>
          <a:p>
            <a:pPr algn="l">
              <a:lnSpc>
                <a:spcPts val="3359"/>
              </a:lnSpc>
            </a:pPr>
            <a:r>
              <a:rPr lang="en-US" sz="2400">
                <a:solidFill>
                  <a:srgbClr val="000000"/>
                </a:solidFill>
                <a:latin typeface="Nunito Light"/>
                <a:ea typeface="Nunito Light"/>
                <a:cs typeface="Nunito Light"/>
                <a:sym typeface="Nunito Light"/>
              </a:rPr>
              <a:t>by Peter Levine</a:t>
            </a:r>
          </a:p>
        </p:txBody>
      </p:sp>
      <p:sp>
        <p:nvSpPr>
          <p:cNvPr id="18" name="TextBox 18"/>
          <p:cNvSpPr txBox="1"/>
          <p:nvPr/>
        </p:nvSpPr>
        <p:spPr>
          <a:xfrm>
            <a:off x="13835234" y="7191449"/>
            <a:ext cx="2920173" cy="815208"/>
          </a:xfrm>
          <a:prstGeom prst="rect">
            <a:avLst/>
          </a:prstGeom>
        </p:spPr>
        <p:txBody>
          <a:bodyPr lIns="0" tIns="0" rIns="0" bIns="0" rtlCol="0" anchor="t">
            <a:spAutoFit/>
          </a:bodyPr>
          <a:lstStyle/>
          <a:p>
            <a:pPr algn="l">
              <a:lnSpc>
                <a:spcPts val="3359"/>
              </a:lnSpc>
            </a:pPr>
            <a:r>
              <a:rPr lang="en-US" sz="2400" b="1" i="1">
                <a:solidFill>
                  <a:srgbClr val="000000"/>
                </a:solidFill>
                <a:latin typeface="Nunito Bold Italics"/>
                <a:ea typeface="Nunito Bold Italics"/>
                <a:cs typeface="Nunito Bold Italics"/>
                <a:sym typeface="Nunito Bold Italics"/>
              </a:rPr>
              <a:t>The Happiness Trap</a:t>
            </a:r>
            <a:r>
              <a:rPr lang="en-US" sz="2400">
                <a:solidFill>
                  <a:srgbClr val="000000"/>
                </a:solidFill>
                <a:latin typeface="Nunito Light"/>
                <a:ea typeface="Nunito Light"/>
                <a:cs typeface="Nunito Light"/>
                <a:sym typeface="Nunito Light"/>
              </a:rPr>
              <a:t> </a:t>
            </a:r>
          </a:p>
          <a:p>
            <a:pPr algn="l">
              <a:lnSpc>
                <a:spcPts val="3359"/>
              </a:lnSpc>
            </a:pPr>
            <a:r>
              <a:rPr lang="en-US" sz="2400">
                <a:solidFill>
                  <a:srgbClr val="000000"/>
                </a:solidFill>
                <a:latin typeface="Nunito Light"/>
                <a:ea typeface="Nunito Light"/>
                <a:cs typeface="Nunito Light"/>
                <a:sym typeface="Nunito Light"/>
              </a:rPr>
              <a:t>by Russ Harris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21640800" cy="10972800"/>
            </a:xfrm>
            <a:prstGeom prst="rect">
              <a:avLst/>
            </a:prstGeom>
          </p:spPr>
        </p:pic>
      </p:grpSp>
      <p:grpSp>
        <p:nvGrpSpPr>
          <p:cNvPr id="4" name="Group 4"/>
          <p:cNvGrpSpPr/>
          <p:nvPr/>
        </p:nvGrpSpPr>
        <p:grpSpPr>
          <a:xfrm>
            <a:off x="16532924" y="9829159"/>
            <a:ext cx="700274" cy="457841"/>
            <a:chOff x="0" y="0"/>
            <a:chExt cx="396567" cy="259277"/>
          </a:xfrm>
        </p:grpSpPr>
        <p:sp>
          <p:nvSpPr>
            <p:cNvPr id="5" name="Freeform 5"/>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6" name="Group 6"/>
          <p:cNvGrpSpPr/>
          <p:nvPr/>
        </p:nvGrpSpPr>
        <p:grpSpPr>
          <a:xfrm>
            <a:off x="1028700" y="0"/>
            <a:ext cx="700274" cy="457841"/>
            <a:chOff x="0" y="0"/>
            <a:chExt cx="396567" cy="259277"/>
          </a:xfrm>
        </p:grpSpPr>
        <p:sp>
          <p:nvSpPr>
            <p:cNvPr id="7" name="Freeform 7"/>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8" name="TextBox 8"/>
          <p:cNvSpPr txBox="1"/>
          <p:nvPr/>
        </p:nvSpPr>
        <p:spPr>
          <a:xfrm>
            <a:off x="1378837" y="6821774"/>
            <a:ext cx="11236372" cy="720725"/>
          </a:xfrm>
          <a:prstGeom prst="rect">
            <a:avLst/>
          </a:prstGeom>
        </p:spPr>
        <p:txBody>
          <a:bodyPr lIns="0" tIns="0" rIns="0" bIns="0" rtlCol="0" anchor="t">
            <a:spAutoFit/>
          </a:bodyPr>
          <a:lstStyle/>
          <a:p>
            <a:pPr algn="l">
              <a:lnSpc>
                <a:spcPts val="5500"/>
              </a:lnSpc>
            </a:pPr>
            <a:r>
              <a:rPr lang="en-US" sz="5000" spc="150">
                <a:solidFill>
                  <a:srgbClr val="FFFFFF"/>
                </a:solidFill>
                <a:latin typeface="Anton"/>
                <a:ea typeface="Anton"/>
                <a:cs typeface="Anton"/>
                <a:sym typeface="Anton"/>
              </a:rPr>
              <a:t>GROUP DISCUSSION </a:t>
            </a:r>
          </a:p>
        </p:txBody>
      </p:sp>
      <p:sp>
        <p:nvSpPr>
          <p:cNvPr id="9" name="AutoShape 9"/>
          <p:cNvSpPr/>
          <p:nvPr/>
        </p:nvSpPr>
        <p:spPr>
          <a:xfrm rot="-10799999">
            <a:off x="1378837" y="7632229"/>
            <a:ext cx="1293047" cy="0"/>
          </a:xfrm>
          <a:prstGeom prst="line">
            <a:avLst/>
          </a:prstGeom>
          <a:ln w="47625" cap="flat">
            <a:solidFill>
              <a:srgbClr val="FFFFFF"/>
            </a:solidFill>
            <a:prstDash val="solid"/>
            <a:headEnd type="none" w="sm" len="sm"/>
            <a:tailEnd type="none" w="sm" len="sm"/>
          </a:ln>
        </p:spPr>
        <p:txBody>
          <a:bodyPr/>
          <a:lstStyle/>
          <a:p>
            <a:endParaRPr lang="en-US"/>
          </a:p>
        </p:txBody>
      </p:sp>
      <p:sp>
        <p:nvSpPr>
          <p:cNvPr id="10" name="TextBox 10"/>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rot="-5399999">
            <a:off x="16562862" y="5766211"/>
            <a:ext cx="1293047" cy="0"/>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150330" y="4184400"/>
            <a:ext cx="6082867" cy="720593"/>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REFLECTIVE ACTIVITY</a:t>
            </a:r>
          </a:p>
        </p:txBody>
      </p:sp>
      <p:sp>
        <p:nvSpPr>
          <p:cNvPr id="14" name="TextBox 14"/>
          <p:cNvSpPr txBox="1"/>
          <p:nvPr/>
        </p:nvSpPr>
        <p:spPr>
          <a:xfrm>
            <a:off x="11150330" y="6547099"/>
            <a:ext cx="6082867" cy="563781"/>
          </a:xfrm>
          <a:prstGeom prst="rect">
            <a:avLst/>
          </a:prstGeom>
        </p:spPr>
        <p:txBody>
          <a:bodyPr lIns="0" tIns="0" rIns="0" bIns="0" rtlCol="0" anchor="t">
            <a:spAutoFit/>
          </a:bodyPr>
          <a:lstStyle/>
          <a:p>
            <a:pPr algn="r">
              <a:lnSpc>
                <a:spcPts val="4619"/>
              </a:lnSpc>
            </a:pPr>
            <a:r>
              <a:rPr lang="en-US" sz="3299">
                <a:solidFill>
                  <a:srgbClr val="000000"/>
                </a:solidFill>
                <a:latin typeface="Nunito Light"/>
                <a:ea typeface="Nunito Light"/>
                <a:cs typeface="Nunito Light"/>
                <a:sym typeface="Nunito Light"/>
              </a:rPr>
              <a:t>Personal Plan </a:t>
            </a:r>
          </a:p>
        </p:txBody>
      </p:sp>
      <p:sp>
        <p:nvSpPr>
          <p:cNvPr id="15" name="TextBox 15"/>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9089" y="358589"/>
            <a:ext cx="9569821" cy="9569821"/>
          </a:xfrm>
          <a:custGeom>
            <a:avLst/>
            <a:gdLst/>
            <a:ahLst/>
            <a:cxnLst/>
            <a:rect l="l" t="t" r="r" b="b"/>
            <a:pathLst>
              <a:path w="9569821" h="9569821">
                <a:moveTo>
                  <a:pt x="0" y="0"/>
                </a:moveTo>
                <a:lnTo>
                  <a:pt x="9569822" y="0"/>
                </a:lnTo>
                <a:lnTo>
                  <a:pt x="9569822" y="9569822"/>
                </a:lnTo>
                <a:lnTo>
                  <a:pt x="0" y="9569822"/>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6615151" cy="99378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VICARIOUS TRAUMA </a:t>
            </a:r>
          </a:p>
        </p:txBody>
      </p:sp>
      <p:sp>
        <p:nvSpPr>
          <p:cNvPr id="8" name="TextBox 8"/>
          <p:cNvSpPr txBox="1"/>
          <p:nvPr/>
        </p:nvSpPr>
        <p:spPr>
          <a:xfrm>
            <a:off x="1028700" y="3296807"/>
            <a:ext cx="7089395" cy="6263640"/>
          </a:xfrm>
          <a:prstGeom prst="rect">
            <a:avLst/>
          </a:prstGeom>
        </p:spPr>
        <p:txBody>
          <a:bodyPr lIns="0" tIns="0" rIns="0" bIns="0" rtlCol="0" anchor="t">
            <a:spAutoFit/>
          </a:bodyPr>
          <a:lstStyle/>
          <a:p>
            <a:pPr algn="l">
              <a:lnSpc>
                <a:spcPts val="3360"/>
              </a:lnSpc>
            </a:pPr>
            <a:r>
              <a:rPr lang="en-US" sz="2400" b="1">
                <a:solidFill>
                  <a:srgbClr val="000000"/>
                </a:solidFill>
                <a:latin typeface="Nunito Bold"/>
                <a:ea typeface="Nunito Bold"/>
                <a:cs typeface="Nunito Bold"/>
                <a:sym typeface="Nunito Bold"/>
              </a:rPr>
              <a:t>Definition:</a:t>
            </a:r>
          </a:p>
          <a:p>
            <a:pPr algn="l">
              <a:lnSpc>
                <a:spcPts val="3360"/>
              </a:lnSpc>
            </a:pPr>
            <a:r>
              <a:rPr lang="en-US" sz="2400">
                <a:solidFill>
                  <a:srgbClr val="000000"/>
                </a:solidFill>
                <a:latin typeface="Nunito"/>
                <a:ea typeface="Nunito"/>
                <a:cs typeface="Nunito"/>
                <a:sym typeface="Nunito"/>
              </a:rPr>
              <a:t>Vicarious trauma is experiencing the symptoms of PTSD due to exposure to the trauma of others over time. </a:t>
            </a:r>
          </a:p>
          <a:p>
            <a:pPr algn="l">
              <a:lnSpc>
                <a:spcPts val="3360"/>
              </a:lnSpc>
            </a:pPr>
            <a:r>
              <a:rPr lang="en-US" sz="2400" b="1">
                <a:solidFill>
                  <a:srgbClr val="000000"/>
                </a:solidFill>
                <a:latin typeface="Nunito Bold"/>
                <a:ea typeface="Nunito Bold"/>
                <a:cs typeface="Nunito Bold"/>
                <a:sym typeface="Nunito Bold"/>
              </a:rPr>
              <a:t>Exposure to Traumatic Content:</a:t>
            </a:r>
          </a:p>
          <a:p>
            <a:pPr algn="l">
              <a:lnSpc>
                <a:spcPts val="3360"/>
              </a:lnSpc>
            </a:pPr>
            <a:r>
              <a:rPr lang="en-US" sz="2400">
                <a:solidFill>
                  <a:srgbClr val="000000"/>
                </a:solidFill>
                <a:latin typeface="Nunito"/>
                <a:ea typeface="Nunito"/>
                <a:cs typeface="Nunito"/>
                <a:sym typeface="Nunito"/>
              </a:rPr>
              <a:t>Lawyers, especially those working in criminal law, family law, immigration law, and human rights law, frequently encounter graphic details of violence, abuse, and other traumatic events through their clients’ cases.</a:t>
            </a:r>
          </a:p>
          <a:p>
            <a:pPr algn="l">
              <a:lnSpc>
                <a:spcPts val="3360"/>
              </a:lnSpc>
            </a:pPr>
            <a:r>
              <a:rPr lang="en-US" sz="2400" b="1">
                <a:solidFill>
                  <a:srgbClr val="000000"/>
                </a:solidFill>
                <a:latin typeface="Nunito Bold"/>
                <a:ea typeface="Nunito Bold"/>
                <a:cs typeface="Nunito Bold"/>
                <a:sym typeface="Nunito Bold"/>
              </a:rPr>
              <a:t>High-Stakes Environments:</a:t>
            </a:r>
          </a:p>
          <a:p>
            <a:pPr algn="l">
              <a:lnSpc>
                <a:spcPts val="3360"/>
              </a:lnSpc>
            </a:pPr>
            <a:r>
              <a:rPr lang="en-US" sz="2400">
                <a:solidFill>
                  <a:srgbClr val="000000"/>
                </a:solidFill>
                <a:latin typeface="Nunito"/>
                <a:ea typeface="Nunito"/>
                <a:cs typeface="Nunito"/>
                <a:sym typeface="Nunito"/>
              </a:rPr>
              <a:t>The high-stakes nature of legal cases, where outcomes can dramatically affect clients’ lives, adds additional stress.</a:t>
            </a:r>
          </a:p>
          <a:p>
            <a:pPr algn="l">
              <a:lnSpc>
                <a:spcPts val="3360"/>
              </a:lnSpc>
            </a:pPr>
            <a:endParaRPr lang="en-US" sz="2400">
              <a:solidFill>
                <a:srgbClr val="000000"/>
              </a:solidFill>
              <a:latin typeface="Nunito"/>
              <a:ea typeface="Nunito"/>
              <a:cs typeface="Nunito"/>
              <a:sym typeface="Nunito"/>
            </a:endParaRP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D1E2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16518"/>
            <a:ext cx="6864760" cy="1838885"/>
            <a:chOff x="0" y="0"/>
            <a:chExt cx="9153013" cy="2451846"/>
          </a:xfrm>
        </p:grpSpPr>
        <p:sp>
          <p:nvSpPr>
            <p:cNvPr id="3" name="TextBox 3"/>
            <p:cNvSpPr txBox="1"/>
            <p:nvPr/>
          </p:nvSpPr>
          <p:spPr>
            <a:xfrm>
              <a:off x="0" y="57150"/>
              <a:ext cx="9153013" cy="1239965"/>
            </a:xfrm>
            <a:prstGeom prst="rect">
              <a:avLst/>
            </a:prstGeom>
          </p:spPr>
          <p:txBody>
            <a:bodyPr lIns="0" tIns="0" rIns="0" bIns="0" rtlCol="0" anchor="t">
              <a:spAutoFit/>
            </a:bodyPr>
            <a:lstStyle/>
            <a:p>
              <a:pPr algn="l">
                <a:lnSpc>
                  <a:spcPts val="7103"/>
                </a:lnSpc>
              </a:pPr>
              <a:r>
                <a:rPr lang="en-US" sz="6399">
                  <a:solidFill>
                    <a:srgbClr val="FFFBF6"/>
                  </a:solidFill>
                  <a:latin typeface="Cormorant SC Bold"/>
                  <a:ea typeface="Cormorant SC Bold"/>
                  <a:cs typeface="Cormorant SC Bold"/>
                  <a:sym typeface="Cormorant SC Bold"/>
                </a:rPr>
                <a:t>GET IN TOUCH!</a:t>
              </a:r>
            </a:p>
          </p:txBody>
        </p:sp>
        <p:sp>
          <p:nvSpPr>
            <p:cNvPr id="4" name="TextBox 4"/>
            <p:cNvSpPr txBox="1"/>
            <p:nvPr/>
          </p:nvSpPr>
          <p:spPr>
            <a:xfrm>
              <a:off x="0" y="1867206"/>
              <a:ext cx="9153013" cy="584640"/>
            </a:xfrm>
            <a:prstGeom prst="rect">
              <a:avLst/>
            </a:prstGeom>
          </p:spPr>
          <p:txBody>
            <a:bodyPr lIns="0" tIns="0" rIns="0" bIns="0" rtlCol="0" anchor="t">
              <a:spAutoFit/>
            </a:bodyPr>
            <a:lstStyle/>
            <a:p>
              <a:pPr algn="l">
                <a:lnSpc>
                  <a:spcPts val="3640"/>
                </a:lnSpc>
              </a:pPr>
              <a:r>
                <a:rPr lang="en-US" sz="2800" spc="140">
                  <a:solidFill>
                    <a:srgbClr val="FFFBF6"/>
                  </a:solidFill>
                  <a:latin typeface="Aileron Heavy"/>
                  <a:ea typeface="Aileron Heavy"/>
                  <a:cs typeface="Aileron Heavy"/>
                  <a:sym typeface="Aileron Heavy"/>
                </a:rPr>
                <a:t>CONTACT INFORMATION</a:t>
              </a:r>
            </a:p>
          </p:txBody>
        </p:sp>
      </p:grpSp>
      <p:grpSp>
        <p:nvGrpSpPr>
          <p:cNvPr id="5" name="Group 5"/>
          <p:cNvGrpSpPr/>
          <p:nvPr/>
        </p:nvGrpSpPr>
        <p:grpSpPr>
          <a:xfrm>
            <a:off x="9144000" y="6254547"/>
            <a:ext cx="4623955" cy="1022051"/>
            <a:chOff x="0" y="0"/>
            <a:chExt cx="6165273" cy="1362735"/>
          </a:xfrm>
        </p:grpSpPr>
        <p:sp>
          <p:nvSpPr>
            <p:cNvPr id="6" name="TextBox 6"/>
            <p:cNvSpPr txBox="1"/>
            <p:nvPr/>
          </p:nvSpPr>
          <p:spPr>
            <a:xfrm>
              <a:off x="0" y="-66675"/>
              <a:ext cx="6165273" cy="676275"/>
            </a:xfrm>
            <a:prstGeom prst="rect">
              <a:avLst/>
            </a:prstGeom>
          </p:spPr>
          <p:txBody>
            <a:bodyPr lIns="0" tIns="0" rIns="0" bIns="0" rtlCol="0" anchor="t">
              <a:spAutoFit/>
            </a:bodyPr>
            <a:lstStyle/>
            <a:p>
              <a:pPr algn="l">
                <a:lnSpc>
                  <a:spcPts val="4200"/>
                </a:lnSpc>
              </a:pPr>
              <a:r>
                <a:rPr lang="en-US" sz="3000" spc="75">
                  <a:solidFill>
                    <a:srgbClr val="FFFBF6"/>
                  </a:solidFill>
                  <a:latin typeface="Aileron Heavy"/>
                  <a:ea typeface="Aileron Heavy"/>
                  <a:cs typeface="Aileron Heavy"/>
                  <a:sym typeface="Aileron Heavy"/>
                </a:rPr>
                <a:t>Website</a:t>
              </a:r>
            </a:p>
          </p:txBody>
        </p:sp>
        <p:sp>
          <p:nvSpPr>
            <p:cNvPr id="7" name="TextBox 7"/>
            <p:cNvSpPr txBox="1"/>
            <p:nvPr/>
          </p:nvSpPr>
          <p:spPr>
            <a:xfrm>
              <a:off x="0" y="771550"/>
              <a:ext cx="6165273" cy="591185"/>
            </a:xfrm>
            <a:prstGeom prst="rect">
              <a:avLst/>
            </a:prstGeom>
          </p:spPr>
          <p:txBody>
            <a:bodyPr lIns="0" tIns="0" rIns="0" bIns="0" rtlCol="0" anchor="t">
              <a:spAutoFit/>
            </a:bodyPr>
            <a:lstStyle/>
            <a:p>
              <a:pPr algn="l">
                <a:lnSpc>
                  <a:spcPts val="3779"/>
                </a:lnSpc>
              </a:pPr>
              <a:r>
                <a:rPr lang="en-US" sz="2700" spc="67">
                  <a:solidFill>
                    <a:srgbClr val="FFFBF6"/>
                  </a:solidFill>
                  <a:latin typeface="Aileron"/>
                  <a:ea typeface="Aileron"/>
                  <a:cs typeface="Aileron"/>
                  <a:sym typeface="Aileron"/>
                </a:rPr>
                <a:t>www.relateinstitute.com.au</a:t>
              </a:r>
            </a:p>
          </p:txBody>
        </p:sp>
      </p:grpSp>
      <p:grpSp>
        <p:nvGrpSpPr>
          <p:cNvPr id="8" name="Group 8"/>
          <p:cNvGrpSpPr/>
          <p:nvPr/>
        </p:nvGrpSpPr>
        <p:grpSpPr>
          <a:xfrm>
            <a:off x="9144000" y="7695305"/>
            <a:ext cx="5649250" cy="1022051"/>
            <a:chOff x="0" y="0"/>
            <a:chExt cx="7532334" cy="1362735"/>
          </a:xfrm>
        </p:grpSpPr>
        <p:sp>
          <p:nvSpPr>
            <p:cNvPr id="9" name="TextBox 9"/>
            <p:cNvSpPr txBox="1"/>
            <p:nvPr/>
          </p:nvSpPr>
          <p:spPr>
            <a:xfrm>
              <a:off x="0" y="-66675"/>
              <a:ext cx="7532334" cy="676275"/>
            </a:xfrm>
            <a:prstGeom prst="rect">
              <a:avLst/>
            </a:prstGeom>
          </p:spPr>
          <p:txBody>
            <a:bodyPr lIns="0" tIns="0" rIns="0" bIns="0" rtlCol="0" anchor="t">
              <a:spAutoFit/>
            </a:bodyPr>
            <a:lstStyle/>
            <a:p>
              <a:pPr algn="l">
                <a:lnSpc>
                  <a:spcPts val="4200"/>
                </a:lnSpc>
              </a:pPr>
              <a:r>
                <a:rPr lang="en-US" sz="3000" spc="75">
                  <a:solidFill>
                    <a:srgbClr val="FFFBF6"/>
                  </a:solidFill>
                  <a:latin typeface="Aileron Heavy"/>
                  <a:ea typeface="Aileron Heavy"/>
                  <a:cs typeface="Aileron Heavy"/>
                  <a:sym typeface="Aileron Heavy"/>
                </a:rPr>
                <a:t>Contact</a:t>
              </a:r>
            </a:p>
          </p:txBody>
        </p:sp>
        <p:sp>
          <p:nvSpPr>
            <p:cNvPr id="10" name="TextBox 10"/>
            <p:cNvSpPr txBox="1"/>
            <p:nvPr/>
          </p:nvSpPr>
          <p:spPr>
            <a:xfrm>
              <a:off x="0" y="771550"/>
              <a:ext cx="7532334" cy="591185"/>
            </a:xfrm>
            <a:prstGeom prst="rect">
              <a:avLst/>
            </a:prstGeom>
          </p:spPr>
          <p:txBody>
            <a:bodyPr lIns="0" tIns="0" rIns="0" bIns="0" rtlCol="0" anchor="t">
              <a:spAutoFit/>
            </a:bodyPr>
            <a:lstStyle/>
            <a:p>
              <a:pPr algn="l">
                <a:lnSpc>
                  <a:spcPts val="3779"/>
                </a:lnSpc>
              </a:pPr>
              <a:r>
                <a:rPr lang="en-US" sz="2700" spc="67">
                  <a:solidFill>
                    <a:srgbClr val="FFFBF6"/>
                  </a:solidFill>
                  <a:latin typeface="Aileron"/>
                  <a:ea typeface="Aileron"/>
                  <a:cs typeface="Aileron"/>
                  <a:sym typeface="Aileron"/>
                </a:rPr>
                <a:t>anisa@relateinstitute.com.au</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flipV="1">
            <a:off x="17209385" y="3604585"/>
            <a:ext cx="0" cy="1293047"/>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1744717" y="3890131"/>
            <a:ext cx="5164446" cy="3056255"/>
          </a:xfrm>
          <a:prstGeom prst="rect">
            <a:avLst/>
          </a:prstGeom>
        </p:spPr>
        <p:txBody>
          <a:bodyPr lIns="0" tIns="0" rIns="0" bIns="0" rtlCol="0" anchor="t">
            <a:spAutoFit/>
          </a:bodyPr>
          <a:lstStyle/>
          <a:p>
            <a:pPr algn="r">
              <a:lnSpc>
                <a:spcPts val="4840"/>
              </a:lnSpc>
            </a:pPr>
            <a:r>
              <a:rPr lang="en-US" sz="4400">
                <a:solidFill>
                  <a:srgbClr val="000000"/>
                </a:solidFill>
                <a:latin typeface="Anton"/>
                <a:ea typeface="Anton"/>
                <a:cs typeface="Anton"/>
                <a:sym typeface="Anton"/>
              </a:rPr>
              <a:t>ONLY ONE VARIABLE RELIABLY PREDICTS THE RISK OF VT: REPEATED EXPOSURE TO TRAUMATIC MATERIAL </a:t>
            </a:r>
          </a:p>
        </p:txBody>
      </p:sp>
      <p:sp>
        <p:nvSpPr>
          <p:cNvPr id="14" name="TextBox 14"/>
          <p:cNvSpPr txBox="1"/>
          <p:nvPr/>
        </p:nvSpPr>
        <p:spPr>
          <a:xfrm>
            <a:off x="10346623" y="7446693"/>
            <a:ext cx="6912677" cy="1967230"/>
          </a:xfrm>
          <a:prstGeom prst="rect">
            <a:avLst/>
          </a:prstGeom>
        </p:spPr>
        <p:txBody>
          <a:bodyPr lIns="0" tIns="0" rIns="0" bIns="0" rtlCol="0" anchor="t">
            <a:spAutoFit/>
          </a:bodyPr>
          <a:lstStyle/>
          <a:p>
            <a:pPr algn="r">
              <a:lnSpc>
                <a:spcPts val="3919"/>
              </a:lnSpc>
            </a:pPr>
            <a:r>
              <a:rPr lang="en-US" sz="2799" b="1">
                <a:solidFill>
                  <a:srgbClr val="000000"/>
                </a:solidFill>
                <a:latin typeface="Nunito Bold"/>
                <a:ea typeface="Nunito Bold"/>
                <a:cs typeface="Nunito Bold"/>
                <a:sym typeface="Nunito Bold"/>
              </a:rPr>
              <a:t>Repeated exposure can intensify the body’s natural response and impact on how we think about ourselves, our relationships, others and the world.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8115300" cy="196533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IMPACT OF VICARIOUS TRAUMA </a:t>
            </a:r>
          </a:p>
        </p:txBody>
      </p:sp>
      <p:sp>
        <p:nvSpPr>
          <p:cNvPr id="8" name="TextBox 8"/>
          <p:cNvSpPr txBox="1"/>
          <p:nvPr/>
        </p:nvSpPr>
        <p:spPr>
          <a:xfrm>
            <a:off x="1028700" y="3672654"/>
            <a:ext cx="7089395" cy="5314950"/>
          </a:xfrm>
          <a:prstGeom prst="rect">
            <a:avLst/>
          </a:prstGeom>
        </p:spPr>
        <p:txBody>
          <a:bodyPr lIns="0" tIns="0" rIns="0" bIns="0" rtlCol="0" anchor="t">
            <a:spAutoFit/>
          </a:bodyPr>
          <a:lstStyle/>
          <a:p>
            <a:pPr algn="l">
              <a:lnSpc>
                <a:spcPts val="4200"/>
              </a:lnSpc>
            </a:pPr>
            <a:r>
              <a:rPr lang="en-US" sz="3000" b="1">
                <a:solidFill>
                  <a:srgbClr val="000000"/>
                </a:solidFill>
                <a:latin typeface="Nunito Bold"/>
                <a:ea typeface="Nunito Bold"/>
                <a:cs typeface="Nunito Bold"/>
                <a:sym typeface="Nunito Bold"/>
              </a:rPr>
              <a:t>Behavioural Impact</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Reluctance to engage with certain cases.</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Avoiding reading case files.</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Hesitation to make or return phone calls.</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Withdrawal from social interactions.</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Decreased productivity.</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Increased absenteeism.</a:t>
            </a:r>
          </a:p>
          <a:p>
            <a:pPr marL="647700" lvl="1" indent="-323850" algn="l">
              <a:lnSpc>
                <a:spcPts val="4200"/>
              </a:lnSpc>
              <a:buFont typeface="Arial"/>
              <a:buChar char="•"/>
            </a:pPr>
            <a:r>
              <a:rPr lang="en-US" sz="3000">
                <a:solidFill>
                  <a:srgbClr val="000000"/>
                </a:solidFill>
                <a:latin typeface="Nunito Light"/>
                <a:ea typeface="Nunito Light"/>
                <a:cs typeface="Nunito Light"/>
                <a:sym typeface="Nunito Light"/>
              </a:rPr>
              <a:t>Over-involvement in work.</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8115300" cy="196533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IMPACT OF VICARIOUS TRAUMA </a:t>
            </a:r>
          </a:p>
        </p:txBody>
      </p:sp>
      <p:sp>
        <p:nvSpPr>
          <p:cNvPr id="8" name="TextBox 8"/>
          <p:cNvSpPr txBox="1"/>
          <p:nvPr/>
        </p:nvSpPr>
        <p:spPr>
          <a:xfrm>
            <a:off x="1028700" y="3672654"/>
            <a:ext cx="7089395" cy="4248150"/>
          </a:xfrm>
          <a:prstGeom prst="rect">
            <a:avLst/>
          </a:prstGeom>
        </p:spPr>
        <p:txBody>
          <a:bodyPr lIns="0" tIns="0" rIns="0" bIns="0" rtlCol="0" anchor="t">
            <a:spAutoFit/>
          </a:bodyPr>
          <a:lstStyle/>
          <a:p>
            <a:pPr algn="l">
              <a:lnSpc>
                <a:spcPts val="4200"/>
              </a:lnSpc>
            </a:pPr>
            <a:r>
              <a:rPr lang="en-US" sz="3000" b="1">
                <a:solidFill>
                  <a:srgbClr val="000000"/>
                </a:solidFill>
                <a:latin typeface="Nunito Bold"/>
                <a:ea typeface="Nunito Bold"/>
                <a:cs typeface="Nunito Bold"/>
                <a:sym typeface="Nunito Bold"/>
              </a:rPr>
              <a:t>Intrusion</a:t>
            </a:r>
          </a:p>
          <a:p>
            <a:pPr marL="647700" lvl="1" indent="-323850" algn="l">
              <a:lnSpc>
                <a:spcPts val="4200"/>
              </a:lnSpc>
              <a:buFont typeface="Arial"/>
              <a:buChar char="•"/>
            </a:pPr>
            <a:r>
              <a:rPr lang="en-US" sz="3000">
                <a:solidFill>
                  <a:srgbClr val="000000"/>
                </a:solidFill>
                <a:latin typeface="Nunito"/>
                <a:ea typeface="Nunito"/>
                <a:cs typeface="Nunito"/>
                <a:sym typeface="Nunito"/>
              </a:rPr>
              <a:t>Experiencing dreams or nightmares related to cases.</a:t>
            </a:r>
          </a:p>
          <a:p>
            <a:pPr marL="647700" lvl="1" indent="-323850" algn="l">
              <a:lnSpc>
                <a:spcPts val="4200"/>
              </a:lnSpc>
              <a:buFont typeface="Arial"/>
              <a:buChar char="•"/>
            </a:pPr>
            <a:r>
              <a:rPr lang="en-US" sz="3000">
                <a:solidFill>
                  <a:srgbClr val="000000"/>
                </a:solidFill>
                <a:latin typeface="Nunito"/>
                <a:ea typeface="Nunito"/>
                <a:cs typeface="Nunito"/>
                <a:sym typeface="Nunito"/>
              </a:rPr>
              <a:t>Persistent, intrusive thoughts about clients' traumas.</a:t>
            </a:r>
          </a:p>
          <a:p>
            <a:pPr marL="647700" lvl="1" indent="-323850" algn="l">
              <a:lnSpc>
                <a:spcPts val="4200"/>
              </a:lnSpc>
              <a:buFont typeface="Arial"/>
              <a:buChar char="•"/>
            </a:pPr>
            <a:r>
              <a:rPr lang="en-US" sz="3000">
                <a:solidFill>
                  <a:srgbClr val="000000"/>
                </a:solidFill>
                <a:latin typeface="Nunito"/>
                <a:ea typeface="Nunito"/>
                <a:cs typeface="Nunito"/>
                <a:sym typeface="Nunito"/>
              </a:rPr>
              <a:t>Discussing case details with friends and family instead of focusing on personal interests or hobbies.</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8115300" cy="196533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IMPACT OF VICARIOUS TRAUMA </a:t>
            </a:r>
          </a:p>
        </p:txBody>
      </p:sp>
      <p:sp>
        <p:nvSpPr>
          <p:cNvPr id="8" name="TextBox 8"/>
          <p:cNvSpPr txBox="1"/>
          <p:nvPr/>
        </p:nvSpPr>
        <p:spPr>
          <a:xfrm>
            <a:off x="1028700" y="3672654"/>
            <a:ext cx="7089395" cy="4248150"/>
          </a:xfrm>
          <a:prstGeom prst="rect">
            <a:avLst/>
          </a:prstGeom>
        </p:spPr>
        <p:txBody>
          <a:bodyPr lIns="0" tIns="0" rIns="0" bIns="0" rtlCol="0" anchor="t">
            <a:spAutoFit/>
          </a:bodyPr>
          <a:lstStyle/>
          <a:p>
            <a:pPr algn="l">
              <a:lnSpc>
                <a:spcPts val="4200"/>
              </a:lnSpc>
            </a:pPr>
            <a:r>
              <a:rPr lang="en-US" sz="3000" b="1">
                <a:solidFill>
                  <a:srgbClr val="000000"/>
                </a:solidFill>
                <a:latin typeface="Nunito Bold"/>
                <a:ea typeface="Nunito Bold"/>
                <a:cs typeface="Nunito Bold"/>
                <a:sym typeface="Nunito Bold"/>
              </a:rPr>
              <a:t>Loss of Joy</a:t>
            </a:r>
          </a:p>
          <a:p>
            <a:pPr marL="647700" lvl="1" indent="-323850" algn="l">
              <a:lnSpc>
                <a:spcPts val="4200"/>
              </a:lnSpc>
              <a:buFont typeface="Arial"/>
              <a:buChar char="•"/>
            </a:pPr>
            <a:r>
              <a:rPr lang="en-US" sz="3000">
                <a:solidFill>
                  <a:srgbClr val="000000"/>
                </a:solidFill>
                <a:latin typeface="Nunito"/>
                <a:ea typeface="Nunito"/>
                <a:cs typeface="Nunito"/>
                <a:sym typeface="Nunito"/>
              </a:rPr>
              <a:t>Decreased enjoyment in favourite hobbies or activities.</a:t>
            </a:r>
          </a:p>
          <a:p>
            <a:pPr marL="647700" lvl="1" indent="-323850" algn="l">
              <a:lnSpc>
                <a:spcPts val="4200"/>
              </a:lnSpc>
              <a:buFont typeface="Arial"/>
              <a:buChar char="•"/>
            </a:pPr>
            <a:r>
              <a:rPr lang="en-US" sz="3000">
                <a:solidFill>
                  <a:srgbClr val="000000"/>
                </a:solidFill>
                <a:latin typeface="Nunito"/>
                <a:ea typeface="Nunito"/>
                <a:cs typeface="Nunito"/>
                <a:sym typeface="Nunito"/>
              </a:rPr>
              <a:t>Trouble sleeping, whether difficulty falling asleep or sleeping more than usual.</a:t>
            </a:r>
          </a:p>
          <a:p>
            <a:pPr marL="647700" lvl="1" indent="-323850" algn="l">
              <a:lnSpc>
                <a:spcPts val="4200"/>
              </a:lnSpc>
              <a:buFont typeface="Arial"/>
              <a:buChar char="•"/>
            </a:pPr>
            <a:r>
              <a:rPr lang="en-US" sz="3000">
                <a:solidFill>
                  <a:srgbClr val="000000"/>
                </a:solidFill>
                <a:latin typeface="Nunito"/>
                <a:ea typeface="Nunito"/>
                <a:cs typeface="Nunito"/>
                <a:sym typeface="Nunito"/>
              </a:rPr>
              <a:t>Increased irritability or emotional sensitivity.</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28700"/>
            <a:ext cx="8397395" cy="8380396"/>
          </a:xfrm>
          <a:custGeom>
            <a:avLst/>
            <a:gdLst/>
            <a:ahLst/>
            <a:cxnLst/>
            <a:rect l="l" t="t" r="r" b="b"/>
            <a:pathLst>
              <a:path w="8397395" h="8380396">
                <a:moveTo>
                  <a:pt x="0" y="0"/>
                </a:moveTo>
                <a:lnTo>
                  <a:pt x="8397395" y="0"/>
                </a:lnTo>
                <a:lnTo>
                  <a:pt x="8397395" y="8380396"/>
                </a:lnTo>
                <a:lnTo>
                  <a:pt x="0" y="8380396"/>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9144000" y="1104098"/>
            <a:ext cx="8115300" cy="8014711"/>
            <a:chOff x="0" y="0"/>
            <a:chExt cx="10820400" cy="10686281"/>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820400" cy="10686281"/>
            </a:xfrm>
            <a:prstGeom prst="rect">
              <a:avLst/>
            </a:prstGeom>
          </p:spPr>
        </p:pic>
      </p:grpSp>
      <p:grpSp>
        <p:nvGrpSpPr>
          <p:cNvPr id="5" name="Group 5"/>
          <p:cNvGrpSpPr/>
          <p:nvPr/>
        </p:nvGrpSpPr>
        <p:grpSpPr>
          <a:xfrm>
            <a:off x="0" y="571599"/>
            <a:ext cx="294397" cy="2237780"/>
            <a:chOff x="0" y="0"/>
            <a:chExt cx="152400" cy="1158427"/>
          </a:xfrm>
        </p:grpSpPr>
        <p:sp>
          <p:nvSpPr>
            <p:cNvPr id="6" name="Freeform 6"/>
            <p:cNvSpPr/>
            <p:nvPr/>
          </p:nvSpPr>
          <p:spPr>
            <a:xfrm>
              <a:off x="0" y="0"/>
              <a:ext cx="152400" cy="1158427"/>
            </a:xfrm>
            <a:custGeom>
              <a:avLst/>
              <a:gdLst/>
              <a:ahLst/>
              <a:cxnLst/>
              <a:rect l="l" t="t" r="r" b="b"/>
              <a:pathLst>
                <a:path w="152400" h="1158427">
                  <a:moveTo>
                    <a:pt x="0" y="0"/>
                  </a:moveTo>
                  <a:lnTo>
                    <a:pt x="152400" y="0"/>
                  </a:lnTo>
                  <a:lnTo>
                    <a:pt x="152400" y="1158427"/>
                  </a:lnTo>
                  <a:lnTo>
                    <a:pt x="0" y="1158427"/>
                  </a:lnTo>
                  <a:close/>
                </a:path>
              </a:pathLst>
            </a:custGeom>
            <a:solidFill>
              <a:srgbClr val="000000"/>
            </a:solidFill>
          </p:spPr>
          <p:txBody>
            <a:bodyPr/>
            <a:lstStyle/>
            <a:p>
              <a:endParaRPr lang="en-US"/>
            </a:p>
          </p:txBody>
        </p:sp>
      </p:grpSp>
      <p:sp>
        <p:nvSpPr>
          <p:cNvPr id="7" name="TextBox 7"/>
          <p:cNvSpPr txBox="1"/>
          <p:nvPr/>
        </p:nvSpPr>
        <p:spPr>
          <a:xfrm>
            <a:off x="1028700" y="1095375"/>
            <a:ext cx="8115300" cy="1965330"/>
          </a:xfrm>
          <a:prstGeom prst="rect">
            <a:avLst/>
          </a:prstGeom>
        </p:spPr>
        <p:txBody>
          <a:bodyPr lIns="0" tIns="0" rIns="0" bIns="0" rtlCol="0" anchor="t">
            <a:spAutoFit/>
          </a:bodyPr>
          <a:lstStyle/>
          <a:p>
            <a:pPr algn="l">
              <a:lnSpc>
                <a:spcPts val="7700"/>
              </a:lnSpc>
            </a:pPr>
            <a:r>
              <a:rPr lang="en-US" sz="7000">
                <a:solidFill>
                  <a:srgbClr val="000000"/>
                </a:solidFill>
                <a:latin typeface="Anton"/>
                <a:ea typeface="Anton"/>
                <a:cs typeface="Anton"/>
                <a:sym typeface="Anton"/>
              </a:rPr>
              <a:t>IMPACT OF VICARIOUS TRAUMA </a:t>
            </a:r>
          </a:p>
        </p:txBody>
      </p:sp>
      <p:sp>
        <p:nvSpPr>
          <p:cNvPr id="8" name="TextBox 8"/>
          <p:cNvSpPr txBox="1"/>
          <p:nvPr/>
        </p:nvSpPr>
        <p:spPr>
          <a:xfrm>
            <a:off x="1028700" y="3672654"/>
            <a:ext cx="7089395" cy="4248150"/>
          </a:xfrm>
          <a:prstGeom prst="rect">
            <a:avLst/>
          </a:prstGeom>
        </p:spPr>
        <p:txBody>
          <a:bodyPr lIns="0" tIns="0" rIns="0" bIns="0" rtlCol="0" anchor="t">
            <a:spAutoFit/>
          </a:bodyPr>
          <a:lstStyle/>
          <a:p>
            <a:pPr algn="l">
              <a:lnSpc>
                <a:spcPts val="4200"/>
              </a:lnSpc>
            </a:pPr>
            <a:r>
              <a:rPr lang="en-US" sz="3000" b="1">
                <a:solidFill>
                  <a:srgbClr val="000000"/>
                </a:solidFill>
                <a:latin typeface="Nunito Bold"/>
                <a:ea typeface="Nunito Bold"/>
                <a:cs typeface="Nunito Bold"/>
                <a:sym typeface="Nunito Bold"/>
              </a:rPr>
              <a:t>Cognitive Impact</a:t>
            </a:r>
          </a:p>
          <a:p>
            <a:pPr marL="647700" lvl="1" indent="-323850" algn="l">
              <a:lnSpc>
                <a:spcPts val="4200"/>
              </a:lnSpc>
              <a:buFont typeface="Arial"/>
              <a:buChar char="•"/>
            </a:pPr>
            <a:r>
              <a:rPr lang="en-US" sz="3000">
                <a:solidFill>
                  <a:srgbClr val="000000"/>
                </a:solidFill>
                <a:latin typeface="Nunito"/>
                <a:ea typeface="Nunito"/>
                <a:cs typeface="Nunito"/>
                <a:sym typeface="Nunito"/>
              </a:rPr>
              <a:t>Changes in worldview, such as increased cynicism.</a:t>
            </a:r>
          </a:p>
          <a:p>
            <a:pPr marL="647700" lvl="1" indent="-323850" algn="l">
              <a:lnSpc>
                <a:spcPts val="4200"/>
              </a:lnSpc>
              <a:buFont typeface="Arial"/>
              <a:buChar char="•"/>
            </a:pPr>
            <a:r>
              <a:rPr lang="en-US" sz="3000">
                <a:solidFill>
                  <a:srgbClr val="000000"/>
                </a:solidFill>
                <a:latin typeface="Nunito"/>
                <a:ea typeface="Nunito"/>
                <a:cs typeface="Nunito"/>
                <a:sym typeface="Nunito"/>
              </a:rPr>
              <a:t>Difficulty trusting others.</a:t>
            </a:r>
          </a:p>
          <a:p>
            <a:pPr marL="647700" lvl="1" indent="-323850" algn="l">
              <a:lnSpc>
                <a:spcPts val="4200"/>
              </a:lnSpc>
              <a:buFont typeface="Arial"/>
              <a:buChar char="•"/>
            </a:pPr>
            <a:r>
              <a:rPr lang="en-US" sz="3000">
                <a:solidFill>
                  <a:srgbClr val="000000"/>
                </a:solidFill>
                <a:latin typeface="Nunito"/>
                <a:ea typeface="Nunito"/>
                <a:cs typeface="Nunito"/>
                <a:sym typeface="Nunito"/>
              </a:rPr>
              <a:t>Negative shifts in beliefs and attitudes about oneself, others, and the world (e.g., feeling that the world is unsafe).</a:t>
            </a:r>
          </a:p>
        </p:txBody>
      </p:sp>
      <p:sp>
        <p:nvSpPr>
          <p:cNvPr id="9" name="AutoShape 9"/>
          <p:cNvSpPr/>
          <p:nvPr/>
        </p:nvSpPr>
        <p:spPr>
          <a:xfrm>
            <a:off x="1028700" y="3018569"/>
            <a:ext cx="1400548" cy="0"/>
          </a:xfrm>
          <a:prstGeom prst="line">
            <a:avLst/>
          </a:prstGeom>
          <a:ln w="47625"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1028700"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2" name="Group 12"/>
          <p:cNvGrpSpPr/>
          <p:nvPr/>
        </p:nvGrpSpPr>
        <p:grpSpPr>
          <a:xfrm>
            <a:off x="16559026" y="0"/>
            <a:ext cx="700274" cy="457841"/>
            <a:chOff x="0" y="0"/>
            <a:chExt cx="396567" cy="259277"/>
          </a:xfrm>
        </p:grpSpPr>
        <p:sp>
          <p:nvSpPr>
            <p:cNvPr id="13" name="Freeform 13"/>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4" name="TextBox 14"/>
          <p:cNvSpPr txBox="1"/>
          <p:nvPr/>
        </p:nvSpPr>
        <p:spPr>
          <a:xfrm>
            <a:off x="12831764" y="9220200"/>
            <a:ext cx="4427536" cy="339725"/>
          </a:xfrm>
          <a:prstGeom prst="rect">
            <a:avLst/>
          </a:prstGeom>
        </p:spPr>
        <p:txBody>
          <a:bodyPr lIns="0" tIns="0" rIns="0" bIns="0" rtlCol="0" anchor="t">
            <a:spAutoFit/>
          </a:bodyPr>
          <a:lstStyle/>
          <a:p>
            <a:pPr algn="r">
              <a:lnSpc>
                <a:spcPts val="2800"/>
              </a:lnSpc>
            </a:pPr>
            <a:r>
              <a:rPr lang="en-US" sz="2000">
                <a:solidFill>
                  <a:srgbClr val="000000"/>
                </a:solidFill>
                <a:latin typeface="Nunito Light"/>
                <a:ea typeface="Nunito Light"/>
                <a:cs typeface="Nunito Light"/>
                <a:sym typeface="Nunito Light"/>
              </a:rPr>
              <a:t>WWW.RELATEINSTITUTE.COM.AU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5636240" cy="10287000"/>
            <a:chOff x="0" y="0"/>
            <a:chExt cx="9652000" cy="6350000"/>
          </a:xfrm>
        </p:grpSpPr>
        <p:sp>
          <p:nvSpPr>
            <p:cNvPr id="3" name="Freeform 3"/>
            <p:cNvSpPr/>
            <p:nvPr/>
          </p:nvSpPr>
          <p:spPr>
            <a:xfrm>
              <a:off x="0" y="0"/>
              <a:ext cx="9391650" cy="6350000"/>
            </a:xfrm>
            <a:custGeom>
              <a:avLst/>
              <a:gdLst/>
              <a:ahLst/>
              <a:cxnLst/>
              <a:rect l="l" t="t" r="r" b="b"/>
              <a:pathLst>
                <a:path w="9391650" h="6350000">
                  <a:moveTo>
                    <a:pt x="0" y="0"/>
                  </a:moveTo>
                  <a:lnTo>
                    <a:pt x="0" y="6350000"/>
                  </a:lnTo>
                  <a:lnTo>
                    <a:pt x="3789680" y="6350000"/>
                  </a:lnTo>
                  <a:lnTo>
                    <a:pt x="939165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4064000" y="0"/>
              <a:ext cx="5588000" cy="6350000"/>
            </a:xfrm>
            <a:custGeom>
              <a:avLst/>
              <a:gdLst/>
              <a:ahLst/>
              <a:cxnLst/>
              <a:rect l="l" t="t" r="r" b="b"/>
              <a:pathLst>
                <a:path w="5588000" h="6350000">
                  <a:moveTo>
                    <a:pt x="5588000" y="6350000"/>
                  </a:moveTo>
                  <a:lnTo>
                    <a:pt x="0" y="6350000"/>
                  </a:lnTo>
                  <a:lnTo>
                    <a:pt x="5588000" y="0"/>
                  </a:lnTo>
                  <a:close/>
                </a:path>
              </a:pathLst>
            </a:custGeom>
            <a:solidFill>
              <a:srgbClr val="FFFFFF"/>
            </a:solidFill>
          </p:spPr>
          <p:txBody>
            <a:bodyPr/>
            <a:lstStyle/>
            <a:p>
              <a:endParaRPr lang="en-US"/>
            </a:p>
          </p:txBody>
        </p:sp>
      </p:grpSp>
      <p:sp>
        <p:nvSpPr>
          <p:cNvPr id="5" name="Freeform 5"/>
          <p:cNvSpPr/>
          <p:nvPr/>
        </p:nvSpPr>
        <p:spPr>
          <a:xfrm rot="-2915755">
            <a:off x="3852642" y="5030351"/>
            <a:ext cx="14115200" cy="679294"/>
          </a:xfrm>
          <a:custGeom>
            <a:avLst/>
            <a:gdLst/>
            <a:ahLst/>
            <a:cxnLst/>
            <a:rect l="l" t="t" r="r" b="b"/>
            <a:pathLst>
              <a:path w="14115200" h="679294">
                <a:moveTo>
                  <a:pt x="0" y="0"/>
                </a:moveTo>
                <a:lnTo>
                  <a:pt x="14115200" y="0"/>
                </a:lnTo>
                <a:lnTo>
                  <a:pt x="14115200" y="679294"/>
                </a:lnTo>
                <a:lnTo>
                  <a:pt x="0" y="679294"/>
                </a:lnTo>
                <a:lnTo>
                  <a:pt x="0" y="0"/>
                </a:lnTo>
                <a:close/>
              </a:path>
            </a:pathLst>
          </a:custGeom>
          <a:blipFill>
            <a:blip r:embed="rId4" cstate="email">
              <a:alphaModFix amt="64000"/>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7909556" y="4251108"/>
            <a:ext cx="378444" cy="1118890"/>
            <a:chOff x="0" y="0"/>
            <a:chExt cx="195908" cy="579213"/>
          </a:xfrm>
        </p:grpSpPr>
        <p:sp>
          <p:nvSpPr>
            <p:cNvPr id="7" name="Freeform 7"/>
            <p:cNvSpPr/>
            <p:nvPr/>
          </p:nvSpPr>
          <p:spPr>
            <a:xfrm>
              <a:off x="0" y="0"/>
              <a:ext cx="195908" cy="579213"/>
            </a:xfrm>
            <a:custGeom>
              <a:avLst/>
              <a:gdLst/>
              <a:ahLst/>
              <a:cxnLst/>
              <a:rect l="l" t="t" r="r" b="b"/>
              <a:pathLst>
                <a:path w="195908" h="579213">
                  <a:moveTo>
                    <a:pt x="0" y="0"/>
                  </a:moveTo>
                  <a:lnTo>
                    <a:pt x="195908" y="0"/>
                  </a:lnTo>
                  <a:lnTo>
                    <a:pt x="195908" y="579213"/>
                  </a:lnTo>
                  <a:lnTo>
                    <a:pt x="0" y="579213"/>
                  </a:lnTo>
                  <a:close/>
                </a:path>
              </a:pathLst>
            </a:custGeom>
            <a:solidFill>
              <a:srgbClr val="000000"/>
            </a:solidFill>
          </p:spPr>
          <p:txBody>
            <a:bodyPr/>
            <a:lstStyle/>
            <a:p>
              <a:endParaRPr lang="en-US"/>
            </a:p>
          </p:txBody>
        </p:sp>
      </p:grpSp>
      <p:grpSp>
        <p:nvGrpSpPr>
          <p:cNvPr id="8" name="Group 8"/>
          <p:cNvGrpSpPr/>
          <p:nvPr/>
        </p:nvGrpSpPr>
        <p:grpSpPr>
          <a:xfrm>
            <a:off x="16559026" y="0"/>
            <a:ext cx="700274" cy="457841"/>
            <a:chOff x="0" y="0"/>
            <a:chExt cx="396567" cy="259277"/>
          </a:xfrm>
        </p:grpSpPr>
        <p:sp>
          <p:nvSpPr>
            <p:cNvPr id="9" name="Freeform 9"/>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grpSp>
        <p:nvGrpSpPr>
          <p:cNvPr id="10" name="Group 10"/>
          <p:cNvGrpSpPr/>
          <p:nvPr/>
        </p:nvGrpSpPr>
        <p:grpSpPr>
          <a:xfrm>
            <a:off x="16532924" y="9829159"/>
            <a:ext cx="700274" cy="457841"/>
            <a:chOff x="0" y="0"/>
            <a:chExt cx="396567" cy="259277"/>
          </a:xfrm>
        </p:grpSpPr>
        <p:sp>
          <p:nvSpPr>
            <p:cNvPr id="11" name="Freeform 11"/>
            <p:cNvSpPr/>
            <p:nvPr/>
          </p:nvSpPr>
          <p:spPr>
            <a:xfrm>
              <a:off x="0" y="0"/>
              <a:ext cx="396567" cy="259277"/>
            </a:xfrm>
            <a:custGeom>
              <a:avLst/>
              <a:gdLst/>
              <a:ahLst/>
              <a:cxnLst/>
              <a:rect l="l" t="t" r="r" b="b"/>
              <a:pathLst>
                <a:path w="396567" h="259277">
                  <a:moveTo>
                    <a:pt x="0" y="0"/>
                  </a:moveTo>
                  <a:lnTo>
                    <a:pt x="396567" y="0"/>
                  </a:lnTo>
                  <a:lnTo>
                    <a:pt x="396567" y="259277"/>
                  </a:lnTo>
                  <a:lnTo>
                    <a:pt x="0" y="259277"/>
                  </a:lnTo>
                  <a:close/>
                </a:path>
              </a:pathLst>
            </a:custGeom>
            <a:solidFill>
              <a:srgbClr val="000000"/>
            </a:solidFill>
          </p:spPr>
          <p:txBody>
            <a:bodyPr/>
            <a:lstStyle/>
            <a:p>
              <a:endParaRPr lang="en-US"/>
            </a:p>
          </p:txBody>
        </p:sp>
      </p:grpSp>
      <p:sp>
        <p:nvSpPr>
          <p:cNvPr id="12" name="AutoShape 12"/>
          <p:cNvSpPr/>
          <p:nvPr/>
        </p:nvSpPr>
        <p:spPr>
          <a:xfrm flipV="1">
            <a:off x="17209385" y="3604585"/>
            <a:ext cx="0" cy="1293047"/>
          </a:xfrm>
          <a:prstGeom prst="line">
            <a:avLst/>
          </a:prstGeom>
          <a:ln w="47625" cap="flat">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3541203" y="3078591"/>
            <a:ext cx="3367960" cy="3502025"/>
          </a:xfrm>
          <a:prstGeom prst="rect">
            <a:avLst/>
          </a:prstGeom>
        </p:spPr>
        <p:txBody>
          <a:bodyPr lIns="0" tIns="0" rIns="0" bIns="0" rtlCol="0" anchor="t">
            <a:spAutoFit/>
          </a:bodyPr>
          <a:lstStyle/>
          <a:p>
            <a:pPr algn="r">
              <a:lnSpc>
                <a:spcPts val="5500"/>
              </a:lnSpc>
            </a:pPr>
            <a:r>
              <a:rPr lang="en-US" sz="5000">
                <a:solidFill>
                  <a:srgbClr val="000000"/>
                </a:solidFill>
                <a:latin typeface="Anton"/>
                <a:ea typeface="Anton"/>
                <a:cs typeface="Anton"/>
                <a:sym typeface="Anton"/>
              </a:rPr>
              <a:t>WHY DOES VICARIOUS TRAUMA HAPPEN?</a:t>
            </a:r>
          </a:p>
          <a:p>
            <a:pPr algn="r">
              <a:lnSpc>
                <a:spcPts val="5500"/>
              </a:lnSpc>
            </a:pPr>
            <a:endParaRPr lang="en-US" sz="5000">
              <a:solidFill>
                <a:srgbClr val="000000"/>
              </a:solidFill>
              <a:latin typeface="Anton"/>
              <a:ea typeface="Anton"/>
              <a:cs typeface="Anton"/>
              <a:sym typeface="Anton"/>
            </a:endParaRPr>
          </a:p>
        </p:txBody>
      </p:sp>
      <p:sp>
        <p:nvSpPr>
          <p:cNvPr id="14" name="TextBox 14"/>
          <p:cNvSpPr txBox="1"/>
          <p:nvPr/>
        </p:nvSpPr>
        <p:spPr>
          <a:xfrm>
            <a:off x="10346623" y="6536589"/>
            <a:ext cx="6912677" cy="3574415"/>
          </a:xfrm>
          <a:prstGeom prst="rect">
            <a:avLst/>
          </a:prstGeom>
        </p:spPr>
        <p:txBody>
          <a:bodyPr lIns="0" tIns="0" rIns="0" bIns="0" rtlCol="0" anchor="t">
            <a:spAutoFit/>
          </a:bodyPr>
          <a:lstStyle/>
          <a:p>
            <a:pPr algn="r">
              <a:lnSpc>
                <a:spcPts val="4059"/>
              </a:lnSpc>
            </a:pPr>
            <a:r>
              <a:rPr lang="en-US" sz="2899" b="1">
                <a:solidFill>
                  <a:srgbClr val="000000"/>
                </a:solidFill>
                <a:latin typeface="Nunito Bold"/>
                <a:ea typeface="Nunito Bold"/>
                <a:cs typeface="Nunito Bold"/>
                <a:sym typeface="Nunito Bold"/>
              </a:rPr>
              <a:t>Resonance</a:t>
            </a:r>
            <a:r>
              <a:rPr lang="en-US" sz="2899">
                <a:solidFill>
                  <a:srgbClr val="000000"/>
                </a:solidFill>
                <a:latin typeface="Nunito"/>
                <a:ea typeface="Nunito"/>
                <a:cs typeface="Nunito"/>
                <a:sym typeface="Nunito"/>
              </a:rPr>
              <a:t>:</a:t>
            </a:r>
          </a:p>
          <a:p>
            <a:pPr algn="r">
              <a:lnSpc>
                <a:spcPts val="4059"/>
              </a:lnSpc>
            </a:pPr>
            <a:r>
              <a:rPr lang="en-US" sz="2899">
                <a:solidFill>
                  <a:srgbClr val="000000"/>
                </a:solidFill>
                <a:latin typeface="Nunito"/>
                <a:ea typeface="Nunito"/>
                <a:cs typeface="Nunito"/>
                <a:sym typeface="Nunito"/>
              </a:rPr>
              <a:t>the brain's ability to empathise and connect with others through mirror neurons, which enable individuals to mimic and internalise the movements and facial expressions of those they observe. </a:t>
            </a:r>
          </a:p>
          <a:p>
            <a:pPr algn="r">
              <a:lnSpc>
                <a:spcPts val="4059"/>
              </a:lnSpc>
            </a:pPr>
            <a:endParaRPr lang="en-US" sz="2899">
              <a:solidFill>
                <a:srgbClr val="000000"/>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1669</Words>
  <Application>Microsoft Macintosh PowerPoint</Application>
  <PresentationFormat>Custom</PresentationFormat>
  <Paragraphs>238</Paragraphs>
  <Slides>30</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Nunito Bold</vt:lpstr>
      <vt:lpstr>Aileron Heavy</vt:lpstr>
      <vt:lpstr>Nunito Bold Italics</vt:lpstr>
      <vt:lpstr>Anton</vt:lpstr>
      <vt:lpstr>Calibri</vt:lpstr>
      <vt:lpstr>Nunito</vt:lpstr>
      <vt:lpstr>Cormorant SC Bold</vt:lpstr>
      <vt:lpstr>Nunito Light</vt:lpstr>
      <vt:lpstr>Aileron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Vicarious Trauma-Legal Professionals</dc:title>
  <cp:lastModifiedBy>Anisa Varasteh</cp:lastModifiedBy>
  <cp:revision>2</cp:revision>
  <dcterms:created xsi:type="dcterms:W3CDTF">2006-08-16T00:00:00Z</dcterms:created>
  <dcterms:modified xsi:type="dcterms:W3CDTF">2024-11-07T00:00:31Z</dcterms:modified>
  <dc:identifier>DAGF_x7SCTQ</dc:identifier>
</cp:coreProperties>
</file>